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45"/>
  </p:notesMasterIdLst>
  <p:sldIdLst>
    <p:sldId id="257" r:id="rId2"/>
    <p:sldId id="395" r:id="rId3"/>
    <p:sldId id="394" r:id="rId4"/>
    <p:sldId id="326" r:id="rId5"/>
    <p:sldId id="396" r:id="rId6"/>
    <p:sldId id="313" r:id="rId7"/>
    <p:sldId id="357" r:id="rId8"/>
    <p:sldId id="358" r:id="rId9"/>
    <p:sldId id="339" r:id="rId10"/>
    <p:sldId id="355" r:id="rId11"/>
    <p:sldId id="342" r:id="rId12"/>
    <p:sldId id="343" r:id="rId13"/>
    <p:sldId id="345" r:id="rId14"/>
    <p:sldId id="369" r:id="rId15"/>
    <p:sldId id="359" r:id="rId16"/>
    <p:sldId id="367" r:id="rId17"/>
    <p:sldId id="370" r:id="rId18"/>
    <p:sldId id="360" r:id="rId19"/>
    <p:sldId id="361" r:id="rId20"/>
    <p:sldId id="362" r:id="rId21"/>
    <p:sldId id="365" r:id="rId22"/>
    <p:sldId id="366" r:id="rId23"/>
    <p:sldId id="371" r:id="rId24"/>
    <p:sldId id="374" r:id="rId25"/>
    <p:sldId id="375" r:id="rId26"/>
    <p:sldId id="376" r:id="rId27"/>
    <p:sldId id="378" r:id="rId28"/>
    <p:sldId id="379" r:id="rId29"/>
    <p:sldId id="380" r:id="rId30"/>
    <p:sldId id="382" r:id="rId31"/>
    <p:sldId id="387" r:id="rId32"/>
    <p:sldId id="385" r:id="rId33"/>
    <p:sldId id="386" r:id="rId34"/>
    <p:sldId id="397" r:id="rId35"/>
    <p:sldId id="398" r:id="rId36"/>
    <p:sldId id="401" r:id="rId37"/>
    <p:sldId id="402" r:id="rId38"/>
    <p:sldId id="403" r:id="rId39"/>
    <p:sldId id="404" r:id="rId40"/>
    <p:sldId id="405" r:id="rId41"/>
    <p:sldId id="400" r:id="rId42"/>
    <p:sldId id="408" r:id="rId43"/>
    <p:sldId id="406" r:id="rId44"/>
  </p:sldIdLst>
  <p:sldSz cx="12192000" cy="6858000"/>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876"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050" y="0"/>
            <a:ext cx="2930525" cy="498475"/>
          </a:xfrm>
          <a:prstGeom prst="rect">
            <a:avLst/>
          </a:prstGeom>
        </p:spPr>
        <p:txBody>
          <a:bodyPr vert="horz" lIns="91440" tIns="45720" rIns="91440" bIns="45720" rtlCol="0"/>
          <a:lstStyle>
            <a:lvl1pPr algn="r">
              <a:defRPr sz="1200"/>
            </a:lvl1pPr>
          </a:lstStyle>
          <a:p>
            <a:fld id="{68732F1E-BA8C-47BC-900A-21C19EB8E880}" type="datetimeFigureOut">
              <a:rPr lang="tr-TR" smtClean="0"/>
              <a:t>11.11.2021</a:t>
            </a:fld>
            <a:endParaRPr lang="tr-TR"/>
          </a:p>
        </p:txBody>
      </p:sp>
      <p:sp>
        <p:nvSpPr>
          <p:cNvPr id="4" name="Slayt Resmi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275" y="4784725"/>
            <a:ext cx="5408613" cy="3914775"/>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050" y="9444038"/>
            <a:ext cx="2930525" cy="498475"/>
          </a:xfrm>
          <a:prstGeom prst="rect">
            <a:avLst/>
          </a:prstGeom>
        </p:spPr>
        <p:txBody>
          <a:bodyPr vert="horz" lIns="91440" tIns="45720" rIns="91440" bIns="45720" rtlCol="0" anchor="b"/>
          <a:lstStyle>
            <a:lvl1pPr algn="r">
              <a:defRPr sz="1200"/>
            </a:lvl1pPr>
          </a:lstStyle>
          <a:p>
            <a:fld id="{9C993FEF-2FE0-4602-8837-C0D25D8A0BCA}" type="slidenum">
              <a:rPr lang="tr-TR" smtClean="0"/>
              <a:t>‹#›</a:t>
            </a:fld>
            <a:endParaRPr lang="tr-TR"/>
          </a:p>
        </p:txBody>
      </p:sp>
    </p:spTree>
    <p:extLst>
      <p:ext uri="{BB962C8B-B14F-4D97-AF65-F5344CB8AC3E}">
        <p14:creationId xmlns:p14="http://schemas.microsoft.com/office/powerpoint/2010/main" val="1070289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F1FA71A-C444-4F03-B795-70EC4BA1BB0B}" type="datetimeFigureOut">
              <a:rPr lang="tr-TR" smtClean="0"/>
              <a:t>11.11.2021</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DF71C4C-299C-487A-B4B3-A3082F90BF63}"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2725737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1FA71A-C444-4F03-B795-70EC4BA1BB0B}" type="datetimeFigureOut">
              <a:rPr lang="tr-TR" smtClean="0"/>
              <a:t>11.11.2021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F71C4C-299C-487A-B4B3-A3082F90BF63}" type="slidenum">
              <a:rPr lang="tr-TR" smtClean="0"/>
              <a:t>‹#›</a:t>
            </a:fld>
            <a:endParaRPr lang="tr-TR"/>
          </a:p>
        </p:txBody>
      </p:sp>
    </p:spTree>
    <p:extLst>
      <p:ext uri="{BB962C8B-B14F-4D97-AF65-F5344CB8AC3E}">
        <p14:creationId xmlns:p14="http://schemas.microsoft.com/office/powerpoint/2010/main" val="182618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1FA71A-C444-4F03-B795-70EC4BA1BB0B}" type="datetimeFigureOut">
              <a:rPr lang="tr-TR" smtClean="0"/>
              <a:t>11.11.2021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F71C4C-299C-487A-B4B3-A3082F90BF63}" type="slidenum">
              <a:rPr lang="tr-TR" smtClean="0"/>
              <a:t>‹#›</a:t>
            </a:fld>
            <a:endParaRPr lang="tr-TR"/>
          </a:p>
        </p:txBody>
      </p:sp>
    </p:spTree>
    <p:extLst>
      <p:ext uri="{BB962C8B-B14F-4D97-AF65-F5344CB8AC3E}">
        <p14:creationId xmlns:p14="http://schemas.microsoft.com/office/powerpoint/2010/main" val="97516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1FA71A-C444-4F03-B795-70EC4BA1BB0B}" type="datetimeFigureOut">
              <a:rPr lang="tr-TR" smtClean="0"/>
              <a:t>11.11.2021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F71C4C-299C-487A-B4B3-A3082F90BF63}" type="slidenum">
              <a:rPr lang="tr-TR" smtClean="0"/>
              <a:t>‹#›</a:t>
            </a:fld>
            <a:endParaRPr lang="tr-TR"/>
          </a:p>
        </p:txBody>
      </p:sp>
    </p:spTree>
    <p:extLst>
      <p:ext uri="{BB962C8B-B14F-4D97-AF65-F5344CB8AC3E}">
        <p14:creationId xmlns:p14="http://schemas.microsoft.com/office/powerpoint/2010/main" val="2668005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F1FA71A-C444-4F03-B795-70EC4BA1BB0B}" type="datetimeFigureOut">
              <a:rPr lang="tr-TR" smtClean="0"/>
              <a:t>11.11.2021</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DF71C4C-299C-487A-B4B3-A3082F90BF63}"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54159168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F1FA71A-C444-4F03-B795-70EC4BA1BB0B}" type="datetimeFigureOut">
              <a:rPr lang="tr-TR" smtClean="0"/>
              <a:t>11.11.2021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DF71C4C-299C-487A-B4B3-A3082F90BF63}" type="slidenum">
              <a:rPr lang="tr-TR" smtClean="0"/>
              <a:t>‹#›</a:t>
            </a:fld>
            <a:endParaRPr lang="tr-TR"/>
          </a:p>
        </p:txBody>
      </p:sp>
    </p:spTree>
    <p:extLst>
      <p:ext uri="{BB962C8B-B14F-4D97-AF65-F5344CB8AC3E}">
        <p14:creationId xmlns:p14="http://schemas.microsoft.com/office/powerpoint/2010/main" val="3643071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F1FA71A-C444-4F03-B795-70EC4BA1BB0B}" type="datetimeFigureOut">
              <a:rPr lang="tr-TR" smtClean="0"/>
              <a:t>11.11.2021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DF71C4C-299C-487A-B4B3-A3082F90BF63}" type="slidenum">
              <a:rPr lang="tr-TR" smtClean="0"/>
              <a:t>‹#›</a:t>
            </a:fld>
            <a:endParaRPr lang="tr-TR"/>
          </a:p>
        </p:txBody>
      </p:sp>
    </p:spTree>
    <p:extLst>
      <p:ext uri="{BB962C8B-B14F-4D97-AF65-F5344CB8AC3E}">
        <p14:creationId xmlns:p14="http://schemas.microsoft.com/office/powerpoint/2010/main" val="741606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F1FA71A-C444-4F03-B795-70EC4BA1BB0B}" type="datetimeFigureOut">
              <a:rPr lang="tr-TR" smtClean="0"/>
              <a:t>11.11.2021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DF71C4C-299C-487A-B4B3-A3082F90BF63}" type="slidenum">
              <a:rPr lang="tr-TR" smtClean="0"/>
              <a:t>‹#›</a:t>
            </a:fld>
            <a:endParaRPr lang="tr-TR"/>
          </a:p>
        </p:txBody>
      </p:sp>
    </p:spTree>
    <p:extLst>
      <p:ext uri="{BB962C8B-B14F-4D97-AF65-F5344CB8AC3E}">
        <p14:creationId xmlns:p14="http://schemas.microsoft.com/office/powerpoint/2010/main" val="1477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FA71A-C444-4F03-B795-70EC4BA1BB0B}" type="datetimeFigureOut">
              <a:rPr lang="tr-TR" smtClean="0"/>
              <a:t>11.11.2021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DF71C4C-299C-487A-B4B3-A3082F90BF63}" type="slidenum">
              <a:rPr lang="tr-TR" smtClean="0"/>
              <a:t>‹#›</a:t>
            </a:fld>
            <a:endParaRPr lang="tr-TR"/>
          </a:p>
        </p:txBody>
      </p:sp>
    </p:spTree>
    <p:extLst>
      <p:ext uri="{BB962C8B-B14F-4D97-AF65-F5344CB8AC3E}">
        <p14:creationId xmlns:p14="http://schemas.microsoft.com/office/powerpoint/2010/main" val="3332549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F1FA71A-C444-4F03-B795-70EC4BA1BB0B}" type="datetimeFigureOut">
              <a:rPr lang="tr-TR" smtClean="0"/>
              <a:t>11.11.2021</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DF71C4C-299C-487A-B4B3-A3082F90BF63}"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06345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F1FA71A-C444-4F03-B795-70EC4BA1BB0B}" type="datetimeFigureOut">
              <a:rPr lang="tr-TR" smtClean="0"/>
              <a:t>11.11.2021</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DF71C4C-299C-487A-B4B3-A3082F90BF63}"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88905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F1FA71A-C444-4F03-B795-70EC4BA1BB0B}" type="datetimeFigureOut">
              <a:rPr lang="tr-TR" smtClean="0"/>
              <a:t>11.11.2021</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DF71C4C-299C-487A-B4B3-A3082F90BF63}"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81883815"/>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tarimorman.gov.tr/TRGM/Belgeler/K%C4%B1rsal%20Ekonomik%20Altyap%C4%B1%20Yat%C4%B1r%C4%B1mlar%C4%B1%20Uygulama%20Rehberi%20De%C4%9Fi%C5%9Fikli%C4%9Fi/V._UYGULAMA_REHBERI_EKLERI_ALTYAPI.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arimorman.gov.tr/Duyuru/1478/Kirsal-Kalkinma-Destekleri-Kapsaminda-Tarima-Dayali-Ekonomik-Yatirimlarin-Desteklenmesi-Ve-Kirsal-Ekonomik-Altyapi-Yatirimlarinin-Desteklenmesi-2021-2022-Basvuru-Donemi-Uygulama-Rehberi-Yayinlandi"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393B312-FC74-4BD8-BCAD-553565E7DC22}"/>
              </a:ext>
            </a:extLst>
          </p:cNvPr>
          <p:cNvSpPr>
            <a:spLocks noChangeArrowheads="1"/>
          </p:cNvSpPr>
          <p:nvPr/>
        </p:nvSpPr>
        <p:spPr bwMode="auto">
          <a:xfrm>
            <a:off x="1788423" y="1935107"/>
            <a:ext cx="8642350" cy="2592388"/>
          </a:xfrm>
          <a:prstGeom prst="rect">
            <a:avLst/>
          </a:prstGeom>
          <a:solidFill>
            <a:srgbClr val="FFFFFF"/>
          </a:solidFill>
          <a:ln w="9525">
            <a:solidFill>
              <a:srgbClr val="000000"/>
            </a:solidFill>
            <a:miter lim="800000"/>
            <a:headEnd/>
            <a:tailEnd/>
          </a:ln>
        </p:spPr>
        <p:txBody>
          <a:bodyPr/>
          <a:lstStyle/>
          <a:p>
            <a:pPr algn="ctr">
              <a:lnSpc>
                <a:spcPct val="107000"/>
              </a:lnSpc>
              <a:spcAft>
                <a:spcPts val="800"/>
              </a:spcAft>
            </a:pPr>
            <a:endParaRPr lang="tr-TR" sz="2400" b="1" i="1" dirty="0">
              <a:solidFill>
                <a:schemeClr val="accent6">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tr-TR" sz="2400" b="1" i="1" dirty="0">
                <a:solidFill>
                  <a:schemeClr val="accent6">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TARIMDA VERİMLİLİĞİN ARTMASI, NAKİT AKIŞININ İYİLEŞMESİ VE DİĞER DESTEK PROGRAMLARINA BAŞLANGIÇ NOKTASI OLUŞTURABİLECEK KIRSAL KALKINMA DESTEKLERİNE YÖNELİK ÖNEMLİ HUSUSLAR VE BAŞARILI SÜREÇ ADIMLARI </a:t>
            </a:r>
          </a:p>
        </p:txBody>
      </p:sp>
      <p:sp>
        <p:nvSpPr>
          <p:cNvPr id="7" name="3 Altbilgi Yer Tutucusu">
            <a:extLst>
              <a:ext uri="{FF2B5EF4-FFF2-40B4-BE49-F238E27FC236}">
                <a16:creationId xmlns:a16="http://schemas.microsoft.com/office/drawing/2014/main" id="{5FD226DD-8386-40EB-81E9-BB640906D1AA}"/>
              </a:ext>
            </a:extLst>
          </p:cNvPr>
          <p:cNvSpPr>
            <a:spLocks noGrp="1"/>
          </p:cNvSpPr>
          <p:nvPr>
            <p:ph type="ftr" sz="quarter" idx="11"/>
          </p:nvPr>
        </p:nvSpPr>
        <p:spPr>
          <a:xfrm>
            <a:off x="1774826" y="6453188"/>
            <a:ext cx="8785225" cy="360362"/>
          </a:xfrm>
        </p:spPr>
        <p:txBody>
          <a:bodyPr/>
          <a:lstStyle/>
          <a:p>
            <a:pPr>
              <a:defRPr/>
            </a:pPr>
            <a:r>
              <a:rPr lang="tr-TR" b="1" dirty="0">
                <a:solidFill>
                  <a:srgbClr val="C00000"/>
                </a:solidFill>
                <a:effectLst>
                  <a:outerShdw blurRad="38100" dist="38100" dir="2700000" algn="tl">
                    <a:srgbClr val="000000">
                      <a:alpha val="43137"/>
                    </a:srgbClr>
                  </a:outerShdw>
                </a:effectLst>
              </a:rPr>
              <a:t>ABYMM &amp; DANIŞMANLIK</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Dikdörtgen 4">
            <a:extLst>
              <a:ext uri="{FF2B5EF4-FFF2-40B4-BE49-F238E27FC236}">
                <a16:creationId xmlns:a16="http://schemas.microsoft.com/office/drawing/2014/main" id="{E7B885B8-9F07-4953-8770-641F8C495A12}"/>
              </a:ext>
            </a:extLst>
          </p:cNvPr>
          <p:cNvSpPr>
            <a:spLocks noChangeArrowheads="1"/>
          </p:cNvSpPr>
          <p:nvPr/>
        </p:nvSpPr>
        <p:spPr bwMode="auto">
          <a:xfrm>
            <a:off x="1066801" y="905768"/>
            <a:ext cx="104394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lvl="1" algn="just">
              <a:defRPr/>
            </a:pPr>
            <a:r>
              <a:rPr lang="tr-TR" altLang="tr-TR" sz="1400" b="1" i="1" u="sng" dirty="0">
                <a:solidFill>
                  <a:srgbClr val="0070C0"/>
                </a:solidFill>
                <a:latin typeface="Calibri" panose="020F0502020204030204" pitchFamily="34" charset="0"/>
                <a:cs typeface="Calibri" panose="020F0502020204030204" pitchFamily="34" charset="0"/>
              </a:rPr>
              <a:t>Büyükbaş Besi İşletmelerinde zorunlu olan alanlar ve ekipmanlar </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Revir, Dezenfeksiyon alanı (ahırın girişine)</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Gübre çukuru, Gübre sıyırıcı, Gübre karıştırıcı, Gübre pompa</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Yem karma makinesi, Yem kırma/ezme makinesi, Yem deposu</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Otomatik suluk</a:t>
            </a:r>
          </a:p>
          <a:p>
            <a:pPr lvl="1" algn="just">
              <a:defRPr/>
            </a:pPr>
            <a:endParaRPr lang="tr-TR" altLang="tr-TR" sz="1400" dirty="0">
              <a:latin typeface="Calibri" panose="020F0502020204030204" pitchFamily="34" charset="0"/>
              <a:cs typeface="Calibri" panose="020F0502020204030204" pitchFamily="34" charset="0"/>
            </a:endParaRPr>
          </a:p>
          <a:p>
            <a:pPr marL="0" lvl="1" algn="just">
              <a:defRPr/>
            </a:pPr>
            <a:r>
              <a:rPr lang="tr-TR" altLang="tr-TR" sz="1400" b="1" i="1" u="sng" dirty="0">
                <a:solidFill>
                  <a:srgbClr val="0070C0"/>
                </a:solidFill>
                <a:latin typeface="Calibri" panose="020F0502020204030204" pitchFamily="34" charset="0"/>
                <a:cs typeface="Calibri" panose="020F0502020204030204" pitchFamily="34" charset="0"/>
              </a:rPr>
              <a:t>Büyükbaş Besi İşletmelerinde zorunlu olmayan ve ekipmanlar </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  Havalandırma ve serinleme fanları, </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  Otomatik hayvan kaşıma fırçası  hibe kapsamındadır</a:t>
            </a:r>
          </a:p>
          <a:p>
            <a:pPr marL="0" lvl="1" algn="just">
              <a:defRPr/>
            </a:pPr>
            <a:endParaRPr lang="tr-TR" altLang="tr-TR" sz="1400" dirty="0">
              <a:latin typeface="Calibri" panose="020F0502020204030204" pitchFamily="34" charset="0"/>
              <a:cs typeface="Calibri" panose="020F0502020204030204" pitchFamily="34" charset="0"/>
            </a:endParaRPr>
          </a:p>
          <a:p>
            <a:pPr marL="0" lvl="1" algn="just">
              <a:defRPr/>
            </a:pPr>
            <a:r>
              <a:rPr lang="tr-TR" altLang="tr-TR" sz="1400" b="1" dirty="0">
                <a:latin typeface="Calibri" panose="020F0502020204030204" pitchFamily="34" charset="0"/>
                <a:cs typeface="Calibri" panose="020F0502020204030204" pitchFamily="34" charset="0"/>
              </a:rPr>
              <a:t>Bu ekipmanlar dışında projede yer alan makine ekipman alımları ayni katkı ile karşılanacaktır.</a:t>
            </a:r>
          </a:p>
          <a:p>
            <a:pPr marL="0" lvl="1" algn="just">
              <a:defRPr/>
            </a:pPr>
            <a:endParaRPr lang="tr-TR" altLang="tr-TR" sz="1400" b="1" dirty="0">
              <a:latin typeface="Calibri" panose="020F0502020204030204" pitchFamily="34" charset="0"/>
              <a:cs typeface="Calibri" panose="020F0502020204030204" pitchFamily="34" charset="0"/>
            </a:endParaRPr>
          </a:p>
          <a:p>
            <a:pPr algn="just">
              <a:defRPr/>
            </a:pPr>
            <a:r>
              <a:rPr lang="tr-TR" sz="1400" b="1" i="1" u="sng" dirty="0">
                <a:solidFill>
                  <a:srgbClr val="0070C0"/>
                </a:solidFill>
                <a:latin typeface="Calibri" panose="020F0502020204030204" pitchFamily="34" charset="0"/>
                <a:cs typeface="Calibri" panose="020F0502020204030204" pitchFamily="34" charset="0"/>
              </a:rPr>
              <a:t>Büyükbaş Hayvancılık Yatırımları:</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Büyükbaş etçi ve sütçü damızlık yetiştiriciliği ile büyükbaş besi için yapılan sabit yatırım proje başvurularında; başvuru sahibinin kendisine ait olan veya taahhüt edeceği hayvan varlığı proje kapasitesinin % 50'ından az olamaz.</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Damızlık büyükbaş süt üretimi için sunulacak projede sürü projeksiyonu zorunludur.</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Damızlık büyükbaş süt üretimi için yapılacak yeni tesis başvurularında, ahır ve sabit süt sağım ünitesi birlikte projelendirilecektir.</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Canlı hayvan alımı hibe kapsamında değildir. </a:t>
            </a:r>
          </a:p>
          <a:p>
            <a:pPr algn="just">
              <a:defRPr/>
            </a:pPr>
            <a:endParaRPr lang="tr-TR" sz="1400" dirty="0">
              <a:latin typeface="Calibri" panose="020F0502020204030204" pitchFamily="34" charset="0"/>
              <a:cs typeface="Calibri" panose="020F0502020204030204" pitchFamily="34" charset="0"/>
            </a:endParaRPr>
          </a:p>
          <a:p>
            <a:pPr algn="just">
              <a:defRPr/>
            </a:pPr>
            <a:r>
              <a:rPr lang="tr-TR" sz="1400" b="1" dirty="0">
                <a:solidFill>
                  <a:srgbClr val="003399"/>
                </a:solidFill>
                <a:latin typeface="Calibri" panose="020F0502020204030204" pitchFamily="34" charset="0"/>
                <a:cs typeface="Calibri" panose="020F0502020204030204" pitchFamily="34" charset="0"/>
              </a:rPr>
              <a:t>Etçi ve sütçü damızlık (sığır/manda) ahır projelerinde, beher hayvan başına 15 m</a:t>
            </a:r>
            <a:r>
              <a:rPr lang="tr-TR" sz="1400" b="1" baseline="30000" dirty="0">
                <a:solidFill>
                  <a:srgbClr val="003399"/>
                </a:solidFill>
                <a:latin typeface="Calibri" panose="020F0502020204030204" pitchFamily="34" charset="0"/>
                <a:cs typeface="Calibri" panose="020F0502020204030204" pitchFamily="34" charset="0"/>
              </a:rPr>
              <a:t>2</a:t>
            </a:r>
            <a:r>
              <a:rPr lang="tr-TR" sz="1400" b="1" dirty="0">
                <a:solidFill>
                  <a:srgbClr val="003399"/>
                </a:solidFill>
                <a:latin typeface="Calibri" panose="020F0502020204030204" pitchFamily="34" charset="0"/>
                <a:cs typeface="Calibri" panose="020F0502020204030204" pitchFamily="34" charset="0"/>
              </a:rPr>
              <a:t> alan planlanmalıdır.</a:t>
            </a:r>
          </a:p>
          <a:p>
            <a:pPr algn="just">
              <a:defRPr/>
            </a:pPr>
            <a:endParaRPr lang="tr-TR" sz="1400" b="1" dirty="0">
              <a:solidFill>
                <a:srgbClr val="003399"/>
              </a:solidFill>
              <a:latin typeface="Calibri" panose="020F0502020204030204" pitchFamily="34" charset="0"/>
              <a:cs typeface="Calibri" panose="020F0502020204030204" pitchFamily="34" charset="0"/>
            </a:endParaRPr>
          </a:p>
          <a:p>
            <a:pPr algn="just">
              <a:defRPr/>
            </a:pPr>
            <a:r>
              <a:rPr lang="tr-TR" sz="1400" b="1" dirty="0">
                <a:solidFill>
                  <a:srgbClr val="003399"/>
                </a:solidFill>
                <a:latin typeface="Calibri" panose="020F0502020204030204" pitchFamily="34" charset="0"/>
                <a:cs typeface="Calibri" panose="020F0502020204030204" pitchFamily="34" charset="0"/>
              </a:rPr>
              <a:t>Besi projelerinde beher hayvan başına 10 m</a:t>
            </a:r>
            <a:r>
              <a:rPr lang="tr-TR" sz="1400" b="1" baseline="30000" dirty="0">
                <a:solidFill>
                  <a:srgbClr val="003399"/>
                </a:solidFill>
                <a:latin typeface="Calibri" panose="020F0502020204030204" pitchFamily="34" charset="0"/>
                <a:cs typeface="Calibri" panose="020F0502020204030204" pitchFamily="34" charset="0"/>
              </a:rPr>
              <a:t>2</a:t>
            </a:r>
            <a:r>
              <a:rPr lang="tr-TR" sz="1400" b="1" dirty="0">
                <a:solidFill>
                  <a:srgbClr val="003399"/>
                </a:solidFill>
                <a:latin typeface="Calibri" panose="020F0502020204030204" pitchFamily="34" charset="0"/>
                <a:cs typeface="Calibri" panose="020F0502020204030204" pitchFamily="34" charset="0"/>
              </a:rPr>
              <a:t> alan planlanmalıdır.</a:t>
            </a:r>
            <a:endParaRPr lang="tr-TR" sz="1400" b="1" u="sng" dirty="0">
              <a:solidFill>
                <a:srgbClr val="003399"/>
              </a:solidFill>
              <a:latin typeface="Calibri" panose="020F0502020204030204" pitchFamily="34" charset="0"/>
              <a:cs typeface="Calibri" panose="020F0502020204030204" pitchFamily="34" charset="0"/>
            </a:endParaRPr>
          </a:p>
        </p:txBody>
      </p:sp>
      <p:sp>
        <p:nvSpPr>
          <p:cNvPr id="8" name="3 Altbilgi Yer Tutucusu">
            <a:extLst>
              <a:ext uri="{FF2B5EF4-FFF2-40B4-BE49-F238E27FC236}">
                <a16:creationId xmlns:a16="http://schemas.microsoft.com/office/drawing/2014/main" id="{9868448A-BE27-4E72-B23E-753B6C251BE4}"/>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1" name="Başlık 1">
            <a:extLst>
              <a:ext uri="{FF2B5EF4-FFF2-40B4-BE49-F238E27FC236}">
                <a16:creationId xmlns:a16="http://schemas.microsoft.com/office/drawing/2014/main" id="{A2912945-DE2E-48B7-89C8-0E41E1F5EED9}"/>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TARIMSAL ÜRETİME YÖNELİK SABİT YATIRIMLAR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EC8436AD-6969-45F2-95BC-C40D06BCD60F}"/>
              </a:ext>
            </a:extLst>
          </p:cNvPr>
          <p:cNvSpPr/>
          <p:nvPr/>
        </p:nvSpPr>
        <p:spPr>
          <a:xfrm>
            <a:off x="1204911" y="1089898"/>
            <a:ext cx="10467975" cy="4678204"/>
          </a:xfrm>
          <a:prstGeom prst="rect">
            <a:avLst/>
          </a:prstGeom>
        </p:spPr>
        <p:txBody>
          <a:bodyPr wrap="square">
            <a:spAutoFit/>
          </a:bodyPr>
          <a:lstStyle/>
          <a:p>
            <a:pPr algn="just">
              <a:defRPr/>
            </a:pP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C-KÜÇÜKBAŞ HAYVANCILIK YATIRIMLARI:</a:t>
            </a:r>
          </a:p>
          <a:p>
            <a:pPr algn="just">
              <a:defRPr/>
            </a:pPr>
            <a:r>
              <a:rPr lang="tr-TR" sz="1400" dirty="0">
                <a:latin typeface="Calibri" panose="020F0502020204030204" pitchFamily="34" charset="0"/>
                <a:cs typeface="Calibri" panose="020F0502020204030204" pitchFamily="34" charset="0"/>
              </a:rPr>
              <a:t>Kapasite Limitleri:</a:t>
            </a:r>
          </a:p>
          <a:p>
            <a:pPr algn="just">
              <a:defRPr/>
            </a:pPr>
            <a:r>
              <a:rPr lang="tr-TR" sz="1400" b="1" dirty="0">
                <a:latin typeface="Calibri" panose="020F0502020204030204" pitchFamily="34" charset="0"/>
                <a:cs typeface="Calibri" panose="020F0502020204030204" pitchFamily="34" charset="0"/>
              </a:rPr>
              <a:t>    Et /Süt koyunculuğu	: en az </a:t>
            </a:r>
            <a:r>
              <a:rPr lang="tr-TR" sz="1400" b="1" dirty="0">
                <a:solidFill>
                  <a:srgbClr val="FF0000"/>
                </a:solidFill>
                <a:latin typeface="Calibri" panose="020F0502020204030204" pitchFamily="34" charset="0"/>
                <a:cs typeface="Calibri" panose="020F0502020204030204" pitchFamily="34" charset="0"/>
              </a:rPr>
              <a:t>75 baş et/süt koyunu </a:t>
            </a:r>
            <a:r>
              <a:rPr lang="tr-TR" sz="1400" b="1" dirty="0">
                <a:latin typeface="Calibri" panose="020F0502020204030204" pitchFamily="34" charset="0"/>
                <a:cs typeface="Calibri" panose="020F0502020204030204" pitchFamily="34" charset="0"/>
              </a:rPr>
              <a:t>kapasiteli tesis </a:t>
            </a:r>
          </a:p>
          <a:p>
            <a:pPr algn="just">
              <a:defRPr/>
            </a:pPr>
            <a:r>
              <a:rPr lang="tr-TR" sz="1400" b="1" dirty="0">
                <a:latin typeface="Calibri" panose="020F0502020204030204" pitchFamily="34" charset="0"/>
                <a:cs typeface="Calibri" panose="020F0502020204030204" pitchFamily="34" charset="0"/>
              </a:rPr>
              <a:t>    Et /Süt </a:t>
            </a:r>
            <a:r>
              <a:rPr lang="tr-TR" sz="1400" b="1" dirty="0" err="1">
                <a:latin typeface="Calibri" panose="020F0502020204030204" pitchFamily="34" charset="0"/>
                <a:cs typeface="Calibri" panose="020F0502020204030204" pitchFamily="34" charset="0"/>
              </a:rPr>
              <a:t>keçiciliği</a:t>
            </a:r>
            <a:r>
              <a:rPr lang="tr-TR" sz="1400" b="1" dirty="0">
                <a:latin typeface="Calibri" panose="020F0502020204030204" pitchFamily="34" charset="0"/>
                <a:cs typeface="Calibri" panose="020F0502020204030204" pitchFamily="34" charset="0"/>
              </a:rPr>
              <a:t>		: en az </a:t>
            </a:r>
            <a:r>
              <a:rPr lang="tr-TR" sz="1400" b="1" dirty="0">
                <a:solidFill>
                  <a:srgbClr val="FF0000"/>
                </a:solidFill>
                <a:latin typeface="Calibri" panose="020F0502020204030204" pitchFamily="34" charset="0"/>
                <a:cs typeface="Calibri" panose="020F0502020204030204" pitchFamily="34" charset="0"/>
              </a:rPr>
              <a:t>75 baş et /süt keçisi </a:t>
            </a:r>
            <a:r>
              <a:rPr lang="tr-TR" sz="1400" b="1" dirty="0">
                <a:latin typeface="Calibri" panose="020F0502020204030204" pitchFamily="34" charset="0"/>
                <a:cs typeface="Calibri" panose="020F0502020204030204" pitchFamily="34" charset="0"/>
              </a:rPr>
              <a:t>kapasiteli tesis </a:t>
            </a:r>
            <a:endParaRPr lang="tr-TR" sz="1400" dirty="0">
              <a:latin typeface="Calibri" panose="020F0502020204030204" pitchFamily="34" charset="0"/>
              <a:cs typeface="Calibri" panose="020F0502020204030204" pitchFamily="34" charset="0"/>
            </a:endParaRPr>
          </a:p>
          <a:p>
            <a:pPr algn="just">
              <a:defRPr/>
            </a:pPr>
            <a:endParaRPr lang="tr-TR" sz="1400" b="1"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defRPr/>
            </a:pPr>
            <a:r>
              <a:rPr lang="tr-TR" sz="1400" b="1" i="1" u="sng" dirty="0">
                <a:solidFill>
                  <a:srgbClr val="0070C0"/>
                </a:solidFill>
                <a:latin typeface="Calibri" panose="020F0502020204030204" pitchFamily="34" charset="0"/>
                <a:cs typeface="Calibri" panose="020F0502020204030204" pitchFamily="34" charset="0"/>
              </a:rPr>
              <a:t>Zorunlu alanlar:</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Dezenfeksiyon Alanı,  </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Kuzu/Oğlak bölmesi, </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Doğum bölmesi, </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Revir </a:t>
            </a:r>
          </a:p>
          <a:p>
            <a:pPr marL="0" lvl="1" algn="just">
              <a:defRPr/>
            </a:pPr>
            <a:r>
              <a:rPr lang="tr-TR" sz="1400" b="1" i="1" u="sng" dirty="0">
                <a:solidFill>
                  <a:srgbClr val="0070C0"/>
                </a:solidFill>
                <a:latin typeface="Calibri" panose="020F0502020204030204" pitchFamily="34" charset="0"/>
                <a:cs typeface="Calibri" panose="020F0502020204030204" pitchFamily="34" charset="0"/>
              </a:rPr>
              <a:t>Zorunlu olan ekipmanlar:</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500 baştan büyük olan başvurularda otomatik suluk ve süt soğutma tankı</a:t>
            </a:r>
          </a:p>
          <a:p>
            <a:pPr marL="0" lvl="1" algn="just">
              <a:defRPr/>
            </a:pPr>
            <a:endParaRPr lang="tr-TR" sz="1400" b="1" i="1" dirty="0">
              <a:solidFill>
                <a:srgbClr val="0070C0"/>
              </a:solidFill>
              <a:latin typeface="Calibri" panose="020F0502020204030204" pitchFamily="34" charset="0"/>
              <a:cs typeface="Calibri" panose="020F0502020204030204" pitchFamily="34" charset="0"/>
            </a:endParaRPr>
          </a:p>
          <a:p>
            <a:pPr marL="0" lvl="1" algn="just">
              <a:defRPr/>
            </a:pPr>
            <a:r>
              <a:rPr lang="tr-TR" sz="1400" b="1" i="1" u="sng" dirty="0">
                <a:solidFill>
                  <a:srgbClr val="0070C0"/>
                </a:solidFill>
                <a:latin typeface="Calibri" panose="020F0502020204030204" pitchFamily="34" charset="0"/>
                <a:cs typeface="Calibri" panose="020F0502020204030204" pitchFamily="34" charset="0"/>
              </a:rPr>
              <a:t>Zorunlu olmayıp hibe kapsamında olan alanlar ve ekipmanlar:</a:t>
            </a:r>
          </a:p>
          <a:p>
            <a:pPr marL="285750"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Yem deposu (üstü kapalı), gübre çukuru, yem deposu soğutma sistem odası ve kapasitesi 500 baştan küçük olan proje başvurularında yıkama ünitesi yapımı isteğe bağlı olup zorunlu olmayan alanlardır. </a:t>
            </a:r>
          </a:p>
          <a:p>
            <a:pPr marL="285750"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Gübre sıyırıcı, gübre karıştırıcı, gübre pompası, süt soğutma ve depolama tankı (sütü en az 2 gün depolayacak kapasitede), yemlik, kantar, yem kırma-ezme makinesi (sabit/hareketli/elektrikli/şaftlı), yem karma makinesi (sabit/hareketli/elektrikli/şaftlı), yemleme bandı (konveyör)/elektrikli raylı yem karma-dağıtma makinesi, balya makinesi, silaj makinesi, koyun kırkma makinesi ile kapasitesi 500 baştan küçük olan proje başvurularında; otomatik suluk, süt soğutma tankı ve yeni yatırımlarda mobil/sabit süt sağım ünitesi zorunlu olmayan ekipmanlardır. </a:t>
            </a:r>
          </a:p>
        </p:txBody>
      </p:sp>
      <p:sp>
        <p:nvSpPr>
          <p:cNvPr id="8" name="3 Altbilgi Yer Tutucusu">
            <a:extLst>
              <a:ext uri="{FF2B5EF4-FFF2-40B4-BE49-F238E27FC236}">
                <a16:creationId xmlns:a16="http://schemas.microsoft.com/office/drawing/2014/main" id="{B0BBE7CF-5B80-47D0-97D9-0E25AD0AC9ED}"/>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1" name="Başlık 1">
            <a:extLst>
              <a:ext uri="{FF2B5EF4-FFF2-40B4-BE49-F238E27FC236}">
                <a16:creationId xmlns:a16="http://schemas.microsoft.com/office/drawing/2014/main" id="{3E0CCC51-00D8-4927-81B0-A6FB449B4D11}"/>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TARIMSAL ÜRETİME YÖNELİK SABİT YATIRIMLAR </a:t>
            </a:r>
            <a:endParaRPr lang="tr-TR" sz="2000" b="1" i="1" dirty="0">
              <a:solidFill>
                <a:srgbClr val="7030A0"/>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9C91E2E5-3778-42EA-9A92-8D3F362DF69D}"/>
              </a:ext>
            </a:extLst>
          </p:cNvPr>
          <p:cNvSpPr/>
          <p:nvPr/>
        </p:nvSpPr>
        <p:spPr>
          <a:xfrm>
            <a:off x="1214437" y="875321"/>
            <a:ext cx="10448925" cy="4924425"/>
          </a:xfrm>
          <a:prstGeom prst="rect">
            <a:avLst/>
          </a:prstGeom>
        </p:spPr>
        <p:txBody>
          <a:bodyPr wrap="square">
            <a:spAutoFit/>
          </a:bodyPr>
          <a:lstStyle/>
          <a:p>
            <a:pPr algn="just">
              <a:defRPr/>
            </a:pPr>
            <a:endParaRPr lang="tr-TR" sz="1400" b="1" dirty="0">
              <a:solidFill>
                <a:srgbClr val="FF0000"/>
              </a:solidFill>
              <a:latin typeface="Calibri" panose="020F0502020204030204" pitchFamily="34" charset="0"/>
              <a:cs typeface="Calibri" panose="020F0502020204030204" pitchFamily="34" charset="0"/>
            </a:endParaRPr>
          </a:p>
          <a:p>
            <a:pPr algn="just">
              <a:defRPr/>
            </a:pPr>
            <a:r>
              <a:rPr lang="tr-TR" sz="1400" b="1" i="1" u="sng" dirty="0">
                <a:solidFill>
                  <a:srgbClr val="0070C0"/>
                </a:solidFill>
                <a:latin typeface="Calibri" panose="020F0502020204030204" pitchFamily="34" charset="0"/>
                <a:cs typeface="Calibri" panose="020F0502020204030204" pitchFamily="34" charset="0"/>
              </a:rPr>
              <a:t>Küçükbaş Hayvancılık Yatırımları:</a:t>
            </a:r>
          </a:p>
          <a:p>
            <a:pPr marL="285750"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Koyun ve/veya keçi için sabit yatırım proje başvurularında; başvuru sahibinin kendisine ait olan veya taahhüt edeceği hayvan varlığı proje kapasitesinin % 40‘ından az olamaz. </a:t>
            </a:r>
          </a:p>
          <a:p>
            <a:pPr marL="285750"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Sunulacak projede sürü projeksiyonu hazırlanmalıdır. </a:t>
            </a:r>
          </a:p>
          <a:p>
            <a:pPr marL="285750"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Canlı hayvan alımı hibe kapsamında değildir.</a:t>
            </a:r>
          </a:p>
          <a:p>
            <a:pPr>
              <a:defRPr/>
            </a:pPr>
            <a:endParaRPr lang="tr-TR" sz="1400" dirty="0">
              <a:latin typeface="Calibri" panose="020F0502020204030204" pitchFamily="34" charset="0"/>
              <a:cs typeface="Calibri" panose="020F0502020204030204" pitchFamily="34" charset="0"/>
            </a:endParaRPr>
          </a:p>
          <a:p>
            <a:pPr>
              <a:defRPr/>
            </a:pPr>
            <a:r>
              <a:rPr lang="tr-TR" sz="1400" dirty="0">
                <a:latin typeface="Calibri" panose="020F0502020204030204" pitchFamily="34" charset="0"/>
                <a:cs typeface="Calibri" panose="020F0502020204030204" pitchFamily="34" charset="0"/>
              </a:rPr>
              <a:t>Koyun ve keçi ağılı projelerinde; beher hayvan başına en az 2 m2, en fazla 3 m2 planlanmalıdır. </a:t>
            </a:r>
          </a:p>
          <a:p>
            <a:pPr>
              <a:defRPr/>
            </a:pPr>
            <a:endParaRPr lang="tr-TR" sz="1400" dirty="0">
              <a:latin typeface="Calibri" panose="020F0502020204030204" pitchFamily="34" charset="0"/>
              <a:cs typeface="Calibri" panose="020F0502020204030204" pitchFamily="34" charset="0"/>
            </a:endParaRPr>
          </a:p>
          <a:p>
            <a:pPr>
              <a:defRPr/>
            </a:pPr>
            <a:endParaRPr lang="tr-TR" sz="1400" dirty="0">
              <a:latin typeface="Calibri" panose="020F0502020204030204" pitchFamily="34" charset="0"/>
              <a:cs typeface="Calibri" panose="020F0502020204030204" pitchFamily="34" charset="0"/>
            </a:endParaRPr>
          </a:p>
          <a:p>
            <a:pPr>
              <a:defRPr/>
            </a:pPr>
            <a:r>
              <a:rPr lang="tr-TR" sz="1400" b="1" i="1" u="sng" dirty="0">
                <a:solidFill>
                  <a:srgbClr val="0070C0"/>
                </a:solidFill>
                <a:latin typeface="Calibri" panose="020F0502020204030204" pitchFamily="34" charset="0"/>
                <a:cs typeface="Calibri" panose="020F0502020204030204" pitchFamily="34" charset="0"/>
              </a:rPr>
              <a:t>Silaj Ve Balya Makinesi Başvuruları:</a:t>
            </a:r>
          </a:p>
          <a:p>
            <a:pPr marL="285750"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Büyükbaş / Küçükbaş konularında yeni yatırım niteliğindeki başvurularda faal tarımsal işletme ile orantılı balya ve silaj makinesi hibe kapsamında değerlendirilir</a:t>
            </a:r>
            <a:endParaRPr lang="tr-TR" sz="1400" b="1"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defRPr/>
            </a:pPr>
            <a:endParaRPr lang="tr-TR"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Balya ve silaj makinesi için referans fiyat uygulanacak olup, uygun harcama tutarı üst limiti her bir makine için 120.000 TL ile sınırlıdır. Referans fiyatların üst limitlerden fazla olması halinde bu tutarı aşan kısım ayni katkı ile karşılanmalıdır. </a:t>
            </a:r>
          </a:p>
          <a:p>
            <a:pPr marL="285750" indent="-285750">
              <a:buFont typeface="Wingdings" panose="05000000000000000000" pitchFamily="2" charset="2"/>
              <a:buChar char="Ø"/>
              <a:defRPr/>
            </a:pPr>
            <a:endParaRPr lang="tr-TR"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Balya ve silaj makinesi başvurularında, yatırımcının kendine ait traktörü ile alacağı makine-ekipmana uygun büyükbaş-küçükbaş hayvan varlığı olmalı ve bunlarla ilgili belgeleri başvuru aşamasında, veri giriş sisteminde makine ekipman teknik şartnamesi kategorisi altındaki bölüme yüklemelidir. </a:t>
            </a:r>
          </a:p>
          <a:p>
            <a:pPr>
              <a:defRPr/>
            </a:pPr>
            <a:endParaRPr lang="tr-TR" sz="1600" dirty="0">
              <a:latin typeface="Calibri" panose="020F0502020204030204" pitchFamily="34" charset="0"/>
              <a:cs typeface="Calibri" panose="020F0502020204030204" pitchFamily="34" charset="0"/>
            </a:endParaRPr>
          </a:p>
          <a:p>
            <a:pPr>
              <a:defRPr/>
            </a:pPr>
            <a:endParaRPr lang="tr-TR" dirty="0">
              <a:latin typeface="Times New Roman" panose="02020603050405020304" pitchFamily="18" charset="0"/>
              <a:cs typeface="Times New Roman" panose="02020603050405020304" pitchFamily="18" charset="0"/>
            </a:endParaRPr>
          </a:p>
        </p:txBody>
      </p:sp>
      <p:sp>
        <p:nvSpPr>
          <p:cNvPr id="8" name="3 Altbilgi Yer Tutucusu">
            <a:extLst>
              <a:ext uri="{FF2B5EF4-FFF2-40B4-BE49-F238E27FC236}">
                <a16:creationId xmlns:a16="http://schemas.microsoft.com/office/drawing/2014/main" id="{3C90FEBA-3BF1-4A80-8274-DD7B1D3D3983}"/>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1" name="Başlık 1">
            <a:extLst>
              <a:ext uri="{FF2B5EF4-FFF2-40B4-BE49-F238E27FC236}">
                <a16:creationId xmlns:a16="http://schemas.microsoft.com/office/drawing/2014/main" id="{EB83BE94-0466-4B6F-AD0F-80B1B8E9FC6C}"/>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TARIMSAL ÜRETİME YÖNELİK SABİT YATIRIMLAR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Dikdörtgen 4">
            <a:extLst>
              <a:ext uri="{FF2B5EF4-FFF2-40B4-BE49-F238E27FC236}">
                <a16:creationId xmlns:a16="http://schemas.microsoft.com/office/drawing/2014/main" id="{A5C71DF0-C511-46AE-8235-49CC1A30986E}"/>
              </a:ext>
            </a:extLst>
          </p:cNvPr>
          <p:cNvSpPr>
            <a:spLocks noChangeArrowheads="1"/>
          </p:cNvSpPr>
          <p:nvPr/>
        </p:nvSpPr>
        <p:spPr bwMode="auto">
          <a:xfrm>
            <a:off x="1076325" y="1267197"/>
            <a:ext cx="10448925" cy="318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defRPr/>
            </a:pPr>
            <a:endParaRPr lang="tr-TR" altLang="tr-TR" sz="100" b="1" dirty="0">
              <a:solidFill>
                <a:srgbClr val="FF0000"/>
              </a:solidFill>
              <a:latin typeface="Times New Roman" panose="02020603050405020304" pitchFamily="18" charset="0"/>
              <a:cs typeface="Times New Roman" panose="02020603050405020304" pitchFamily="18" charset="0"/>
            </a:endParaRPr>
          </a:p>
          <a:p>
            <a:pPr algn="just">
              <a:defRPr/>
            </a:pPr>
            <a:r>
              <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Ç- KANATLI YETİŞTİRİCİLİĞİNE YÖNELİK YATIRIMLAR:</a:t>
            </a:r>
          </a:p>
          <a:p>
            <a:pPr algn="just">
              <a:defRPr/>
            </a:pPr>
            <a:endParaRPr lang="tr-TR" altLang="tr-TR" sz="1400" b="1" u="sng" dirty="0">
              <a:solidFill>
                <a:srgbClr val="7030A0"/>
              </a:solidFill>
              <a:latin typeface="Calibri" panose="020F0502020204030204" pitchFamily="34" charset="0"/>
              <a:cs typeface="Calibri" panose="020F0502020204030204" pitchFamily="34" charset="0"/>
            </a:endParaRPr>
          </a:p>
          <a:p>
            <a:pPr algn="just">
              <a:defRPr/>
            </a:pPr>
            <a:r>
              <a:rPr lang="tr-TR" altLang="tr-TR" sz="1400" dirty="0">
                <a:latin typeface="Calibri" panose="020F0502020204030204" pitchFamily="34" charset="0"/>
                <a:cs typeface="Calibri" panose="020F0502020204030204" pitchFamily="34" charset="0"/>
              </a:rPr>
              <a:t>KKYDP (Kırsal Kalkınma Yatırımlarının Desteklenmesi Programı) dördüncü dönem itibarıyla kanatlı yetiştiriciliğine yönelik başvurularda: </a:t>
            </a:r>
          </a:p>
          <a:p>
            <a:pPr algn="just">
              <a:defRPr/>
            </a:pPr>
            <a:endParaRPr lang="tr-TR" altLang="tr-TR"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defRPr/>
            </a:pPr>
            <a:endParaRPr lang="tr-TR" altLang="tr-TR" sz="14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81 ilde faal işletmelere (yumurta tavukçuluğu ve </a:t>
            </a:r>
            <a:r>
              <a:rPr lang="tr-TR" altLang="tr-TR" sz="1400" dirty="0" err="1">
                <a:latin typeface="Calibri" panose="020F0502020204030204" pitchFamily="34" charset="0"/>
                <a:cs typeface="Calibri" panose="020F0502020204030204" pitchFamily="34" charset="0"/>
              </a:rPr>
              <a:t>broyler</a:t>
            </a:r>
            <a:r>
              <a:rPr lang="tr-TR" altLang="tr-TR" sz="1400" dirty="0">
                <a:latin typeface="Calibri" panose="020F0502020204030204" pitchFamily="34" charset="0"/>
                <a:cs typeface="Calibri" panose="020F0502020204030204" pitchFamily="34" charset="0"/>
              </a:rPr>
              <a:t> dahil) teknoloji yenileme ve/veya modernizasyon niteliğindeki YEÜ başvuruları, </a:t>
            </a:r>
          </a:p>
          <a:p>
            <a:pPr marL="285750"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81 ilde faal işletmelere kapasite artırımı ve teknoloji yenileme ve/veya modernizasyon niteliğindeki yumurta paketleme tesisi başvuruları, </a:t>
            </a:r>
          </a:p>
          <a:p>
            <a:pPr marL="285750"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Hindi ve kaz yetiştiriciliği için; 81 ilde yeni tesis, kısmen yapılmış yatırımların tamamlanması, kapasite artırımı ve teknoloji yenileme ve/veya modernizasyon niteliğindeki başvurular, </a:t>
            </a:r>
          </a:p>
          <a:p>
            <a:pPr marL="285750"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hibe kapsamında değerlendirilecektir. </a:t>
            </a:r>
          </a:p>
          <a:p>
            <a:pPr marL="285750"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Hindi ve kaz yetiştiriciliğinde yeni tesis niteliğinde proje sunulması halinde kuluçka makinesi da uygun harcamalar kapsamında değerlendirilecektir. </a:t>
            </a:r>
          </a:p>
          <a:p>
            <a:pPr marL="285750"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Tavuk, hindi ve kaz yetiştiriciliğinde damızlık yumurta ve/veya yumurta üretimine hibe desteği verilmemektedir. </a:t>
            </a:r>
          </a:p>
          <a:p>
            <a:pPr marL="285750" indent="-285750" algn="just">
              <a:buFont typeface="Wingdings" panose="05000000000000000000" pitchFamily="2" charset="2"/>
              <a:buChar char="v"/>
              <a:defRPr/>
            </a:pPr>
            <a:endParaRPr lang="tr-TR" altLang="tr-TR" sz="1600" dirty="0">
              <a:latin typeface="Calibri" panose="020F0502020204030204" pitchFamily="34" charset="0"/>
              <a:cs typeface="Calibri" panose="020F0502020204030204" pitchFamily="34" charset="0"/>
            </a:endParaRPr>
          </a:p>
        </p:txBody>
      </p:sp>
      <p:sp>
        <p:nvSpPr>
          <p:cNvPr id="8" name="3 Altbilgi Yer Tutucusu">
            <a:extLst>
              <a:ext uri="{FF2B5EF4-FFF2-40B4-BE49-F238E27FC236}">
                <a16:creationId xmlns:a16="http://schemas.microsoft.com/office/drawing/2014/main" id="{5B06AB5C-EBD5-4767-9670-916FBD21B802}"/>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9" name="Başlık 1">
            <a:extLst>
              <a:ext uri="{FF2B5EF4-FFF2-40B4-BE49-F238E27FC236}">
                <a16:creationId xmlns:a16="http://schemas.microsoft.com/office/drawing/2014/main" id="{4C740587-59DD-46B4-B6D8-663B08856EC7}"/>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2000" b="1" i="1" dirty="0">
                <a:solidFill>
                  <a:srgbClr val="7030A0"/>
                </a:solidFill>
                <a:effectLst>
                  <a:outerShdw blurRad="38100" dist="38100" dir="2700000" algn="tl">
                    <a:srgbClr val="000000">
                      <a:alpha val="43137"/>
                    </a:srgbClr>
                  </a:outerShdw>
                </a:effectLst>
              </a:rPr>
              <a:t>TARIMSAL ÜRETİME YÖNELİK SABİT YATIRIMLAR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2562570D-7545-4FEB-9726-75CFFFC4CC71}"/>
              </a:ext>
            </a:extLst>
          </p:cNvPr>
          <p:cNvSpPr/>
          <p:nvPr/>
        </p:nvSpPr>
        <p:spPr>
          <a:xfrm>
            <a:off x="1076326" y="836613"/>
            <a:ext cx="10448924" cy="5124480"/>
          </a:xfrm>
          <a:prstGeom prst="rect">
            <a:avLst/>
          </a:prstGeom>
        </p:spPr>
        <p:txBody>
          <a:bodyPr wrap="square">
            <a:spAutoFit/>
          </a:bodyPr>
          <a:lstStyle/>
          <a:p>
            <a:pPr algn="just">
              <a:defRPr/>
            </a:pPr>
            <a:endParaRPr lang="tr-TR" sz="100" b="1" dirty="0">
              <a:solidFill>
                <a:srgbClr val="FF0000"/>
              </a:solidFill>
              <a:latin typeface="Times New Roman" panose="02020603050405020304" pitchFamily="18" charset="0"/>
              <a:cs typeface="Times New Roman" panose="02020603050405020304" pitchFamily="18" charset="0"/>
            </a:endParaRPr>
          </a:p>
          <a:p>
            <a:pPr algn="just">
              <a:defRPr/>
            </a:pP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D-KÜLTÜR MANTARI ÜRETİMİNE YÖNELİK  SABİT YATIRIMLARI:</a:t>
            </a:r>
          </a:p>
          <a:p>
            <a:pPr algn="just">
              <a:defRPr/>
            </a:pPr>
            <a:endParaRPr lang="tr-TR" sz="14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q"/>
              <a:defRPr/>
            </a:pPr>
            <a:r>
              <a:rPr lang="tr-TR" sz="1400" dirty="0">
                <a:latin typeface="Calibri" panose="020F0502020204030204" pitchFamily="34" charset="0"/>
                <a:cs typeface="Calibri" panose="020F0502020204030204" pitchFamily="34" charset="0"/>
              </a:rPr>
              <a:t>Mantar üretim tesisi ve bu tesisin kapasitesine uygun </a:t>
            </a:r>
            <a:r>
              <a:rPr lang="tr-TR" sz="1400" dirty="0" err="1">
                <a:latin typeface="Calibri" panose="020F0502020204030204" pitchFamily="34" charset="0"/>
                <a:cs typeface="Calibri" panose="020F0502020204030204" pitchFamily="34" charset="0"/>
              </a:rPr>
              <a:t>kompost</a:t>
            </a:r>
            <a:r>
              <a:rPr lang="tr-TR" sz="1400" dirty="0">
                <a:latin typeface="Calibri" panose="020F0502020204030204" pitchFamily="34" charset="0"/>
                <a:cs typeface="Calibri" panose="020F0502020204030204" pitchFamily="34" charset="0"/>
              </a:rPr>
              <a:t> hazırlama ünitesi ile birlikte projelendirilebileceği gibi sadece mantar üretim tesisi olarak da projelendirilebilir. </a:t>
            </a:r>
          </a:p>
          <a:p>
            <a:pPr marL="285750" indent="-285750" algn="just">
              <a:buFont typeface="Wingdings" panose="05000000000000000000" pitchFamily="2" charset="2"/>
              <a:buChar char="q"/>
              <a:defRPr/>
            </a:pPr>
            <a:endParaRPr lang="tr-TR" sz="14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q"/>
              <a:defRPr/>
            </a:pPr>
            <a:r>
              <a:rPr lang="tr-TR" sz="1400" dirty="0">
                <a:latin typeface="Calibri" panose="020F0502020204030204" pitchFamily="34" charset="0"/>
                <a:cs typeface="Calibri" panose="020F0502020204030204" pitchFamily="34" charset="0"/>
              </a:rPr>
              <a:t>Yeni tesis olarak tek başına </a:t>
            </a:r>
            <a:r>
              <a:rPr lang="tr-TR" sz="1400" dirty="0" err="1">
                <a:latin typeface="Calibri" panose="020F0502020204030204" pitchFamily="34" charset="0"/>
                <a:cs typeface="Calibri" panose="020F0502020204030204" pitchFamily="34" charset="0"/>
              </a:rPr>
              <a:t>kompost</a:t>
            </a:r>
            <a:r>
              <a:rPr lang="tr-TR" sz="1400" dirty="0">
                <a:latin typeface="Calibri" panose="020F0502020204030204" pitchFamily="34" charset="0"/>
                <a:cs typeface="Calibri" panose="020F0502020204030204" pitchFamily="34" charset="0"/>
              </a:rPr>
              <a:t> hazırlama ünitesine hibe desteği verilmez. Ancak mevcut bir mantar üretim tesisi için yapılacak </a:t>
            </a:r>
            <a:r>
              <a:rPr lang="tr-TR" sz="1400" dirty="0" err="1">
                <a:latin typeface="Calibri" panose="020F0502020204030204" pitchFamily="34" charset="0"/>
                <a:cs typeface="Calibri" panose="020F0502020204030204" pitchFamily="34" charset="0"/>
              </a:rPr>
              <a:t>kompost</a:t>
            </a:r>
            <a:r>
              <a:rPr lang="tr-TR" sz="1400" dirty="0">
                <a:latin typeface="Calibri" panose="020F0502020204030204" pitchFamily="34" charset="0"/>
                <a:cs typeface="Calibri" panose="020F0502020204030204" pitchFamily="34" charset="0"/>
              </a:rPr>
              <a:t> hazırlama ünitesi için Kapasite Artırımı ve/veya Teknoloji Yenileme, olarak başvuruda bulunulabilir. </a:t>
            </a:r>
          </a:p>
          <a:p>
            <a:pPr marL="285750" indent="-285750" algn="just">
              <a:buFont typeface="Wingdings" panose="05000000000000000000" pitchFamily="2" charset="2"/>
              <a:buChar char="q"/>
              <a:defRPr/>
            </a:pPr>
            <a:endParaRPr lang="tr-TR" sz="14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İnşaat giderleri,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Ranza sistemi,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Isıtma ve soğutma için yüksek </a:t>
            </a:r>
            <a:r>
              <a:rPr lang="tr-TR" sz="1400" dirty="0" err="1">
                <a:latin typeface="Calibri" panose="020F0502020204030204" pitchFamily="34" charset="0"/>
                <a:cs typeface="Calibri" panose="020F0502020204030204" pitchFamily="34" charset="0"/>
              </a:rPr>
              <a:t>watt</a:t>
            </a:r>
            <a:r>
              <a:rPr lang="tr-TR" sz="1400" dirty="0">
                <a:latin typeface="Calibri" panose="020F0502020204030204" pitchFamily="34" charset="0"/>
                <a:cs typeface="Calibri" panose="020F0502020204030204" pitchFamily="34" charset="0"/>
              </a:rPr>
              <a:t> gücüne sahip klimalar,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Havalandırma fanları,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Soğutma ve nemlendirmeyi sağlayan petekler, </a:t>
            </a:r>
          </a:p>
          <a:p>
            <a:pPr marL="742950" lvl="1" indent="-285750">
              <a:buFont typeface="Arial" panose="020B0604020202020204" pitchFamily="34" charset="0"/>
              <a:buChar char="•"/>
              <a:defRPr/>
            </a:pPr>
            <a:r>
              <a:rPr lang="tr-TR" sz="1400" dirty="0" err="1">
                <a:latin typeface="Calibri" panose="020F0502020204030204" pitchFamily="34" charset="0"/>
                <a:cs typeface="Calibri" panose="020F0502020204030204" pitchFamily="34" charset="0"/>
              </a:rPr>
              <a:t>Sisleme</a:t>
            </a:r>
            <a:r>
              <a:rPr lang="tr-TR" sz="1400" dirty="0">
                <a:latin typeface="Calibri" panose="020F0502020204030204" pitchFamily="34" charset="0"/>
                <a:cs typeface="Calibri" panose="020F0502020204030204" pitchFamily="34" charset="0"/>
              </a:rPr>
              <a:t> makinesi,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Zaman ayarlı aydınlatma sağlayan elektrik ünitesi, </a:t>
            </a:r>
          </a:p>
          <a:p>
            <a:pPr marL="742950" lvl="1" indent="-285750">
              <a:buFont typeface="Arial" panose="020B0604020202020204" pitchFamily="34" charset="0"/>
              <a:buChar char="•"/>
              <a:defRPr/>
            </a:pPr>
            <a:r>
              <a:rPr lang="es-ES" sz="1400" dirty="0">
                <a:latin typeface="Calibri" panose="020F0502020204030204" pitchFamily="34" charset="0"/>
                <a:cs typeface="Calibri" panose="020F0502020204030204" pitchFamily="34" charset="0"/>
              </a:rPr>
              <a:t>Su basımı için su motor ve pompa düzeneği,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Termometre ve </a:t>
            </a:r>
            <a:r>
              <a:rPr lang="tr-TR" sz="1400" dirty="0" err="1">
                <a:latin typeface="Calibri" panose="020F0502020204030204" pitchFamily="34" charset="0"/>
                <a:cs typeface="Calibri" panose="020F0502020204030204" pitchFamily="34" charset="0"/>
              </a:rPr>
              <a:t>kompost</a:t>
            </a:r>
            <a:r>
              <a:rPr lang="tr-TR" sz="1400" dirty="0">
                <a:latin typeface="Calibri" panose="020F0502020204030204" pitchFamily="34" charset="0"/>
                <a:cs typeface="Calibri" panose="020F0502020204030204" pitchFamily="34" charset="0"/>
              </a:rPr>
              <a:t> ölçümünü sağlayan çubuk termometre cihazları,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Sabit raflar,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Paketleme ünitesi, </a:t>
            </a:r>
          </a:p>
          <a:p>
            <a:pPr marL="742950" lvl="1" indent="-285750">
              <a:buFont typeface="Arial" panose="020B0604020202020204" pitchFamily="34" charset="0"/>
              <a:buChar char="•"/>
              <a:defRPr/>
            </a:pPr>
            <a:r>
              <a:rPr lang="tr-TR" sz="1400" dirty="0">
                <a:latin typeface="Calibri" panose="020F0502020204030204" pitchFamily="34" charset="0"/>
                <a:cs typeface="Calibri" panose="020F0502020204030204" pitchFamily="34" charset="0"/>
              </a:rPr>
              <a:t>Tartım için dijital kantar </a:t>
            </a:r>
          </a:p>
          <a:p>
            <a:pPr>
              <a:defRPr/>
            </a:pPr>
            <a:r>
              <a:rPr lang="tr-TR" sz="1400" dirty="0">
                <a:latin typeface="Calibri" panose="020F0502020204030204" pitchFamily="34" charset="0"/>
                <a:cs typeface="Calibri" panose="020F0502020204030204" pitchFamily="34" charset="0"/>
              </a:rPr>
              <a:t>hibe desteği kapsamında değerlendirilecektir. </a:t>
            </a:r>
          </a:p>
          <a:p>
            <a:pPr>
              <a:defRPr/>
            </a:pPr>
            <a:endParaRPr lang="tr-TR" sz="1400" dirty="0">
              <a:latin typeface="Calibri" panose="020F0502020204030204" pitchFamily="34" charset="0"/>
              <a:cs typeface="Calibri" panose="020F0502020204030204" pitchFamily="34" charset="0"/>
            </a:endParaRPr>
          </a:p>
          <a:p>
            <a:pPr>
              <a:defRPr/>
            </a:pPr>
            <a:endParaRPr lang="tr-TR" sz="1400" dirty="0">
              <a:latin typeface="Calibri" panose="020F0502020204030204" pitchFamily="34" charset="0"/>
              <a:cs typeface="Calibri" panose="020F0502020204030204" pitchFamily="34" charset="0"/>
            </a:endParaRPr>
          </a:p>
        </p:txBody>
      </p:sp>
      <p:sp>
        <p:nvSpPr>
          <p:cNvPr id="8" name="3 Altbilgi Yer Tutucusu">
            <a:extLst>
              <a:ext uri="{FF2B5EF4-FFF2-40B4-BE49-F238E27FC236}">
                <a16:creationId xmlns:a16="http://schemas.microsoft.com/office/drawing/2014/main" id="{B5BDCF23-A800-4C6B-99DF-E77E7EE15406}"/>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1" name="Başlık 1">
            <a:extLst>
              <a:ext uri="{FF2B5EF4-FFF2-40B4-BE49-F238E27FC236}">
                <a16:creationId xmlns:a16="http://schemas.microsoft.com/office/drawing/2014/main" id="{BC352373-7424-4780-83C8-85C66CD65DC1}"/>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TARIMSAL ÜRETİME YÖNELİK SABİT YATIRIMLAR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Dikdörtgen 4">
            <a:extLst>
              <a:ext uri="{FF2B5EF4-FFF2-40B4-BE49-F238E27FC236}">
                <a16:creationId xmlns:a16="http://schemas.microsoft.com/office/drawing/2014/main" id="{0E8A7E69-30F8-4F35-99B9-BE7259354D71}"/>
              </a:ext>
            </a:extLst>
          </p:cNvPr>
          <p:cNvSpPr>
            <a:spLocks noChangeArrowheads="1"/>
          </p:cNvSpPr>
          <p:nvPr/>
        </p:nvSpPr>
        <p:spPr bwMode="auto">
          <a:xfrm>
            <a:off x="1076326" y="1054101"/>
            <a:ext cx="10448924" cy="389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defRPr/>
            </a:pPr>
            <a:endParaRPr lang="tr-TR" altLang="tr-TR" sz="100" b="1" dirty="0">
              <a:solidFill>
                <a:srgbClr val="FF0000"/>
              </a:solidFill>
              <a:latin typeface="Times New Roman" panose="02020603050405020304" pitchFamily="18" charset="0"/>
              <a:cs typeface="Times New Roman" panose="02020603050405020304" pitchFamily="18" charset="0"/>
            </a:endParaRPr>
          </a:p>
          <a:p>
            <a:pPr algn="just">
              <a:defRPr/>
            </a:pPr>
            <a:r>
              <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E-BÜYÜKBAŞ VE KÜÇÜKBAŞ KESİMHANELERİ:</a:t>
            </a:r>
          </a:p>
          <a:p>
            <a:pPr algn="just">
              <a:defRPr/>
            </a:pPr>
            <a:endPar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Büyükbaş ve küçükbaş kesimhanesi konusunda teknoloji yenileme ve/veya modernizasyon başvuruları dışındaki başvurular kabul edilmez. </a:t>
            </a:r>
          </a:p>
          <a:p>
            <a:pPr marL="285750" indent="-285750">
              <a:buFont typeface="Wingdings" panose="05000000000000000000" pitchFamily="2" charset="2"/>
              <a:buChar char="Ø"/>
              <a:defRPr/>
            </a:pPr>
            <a:endParaRPr lang="tr-TR" sz="16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Faal büyükbaş/küçükbaş kesimhanelerinde, kapasite artırma amaçlı parçalama ve paketleme ünitesi için proje başvurusunda bulunulabilir. Bu durumda sunulan projeler, sakatat temizleme ve/veya işleme, et parçalama, ambalajlama ve/veya paketleme ile depolama ünitelerini de içermeli </a:t>
            </a:r>
          </a:p>
          <a:p>
            <a:pPr marL="285750" indent="-285750" algn="just">
              <a:buFont typeface="Wingdings" panose="05000000000000000000" pitchFamily="2" charset="2"/>
              <a:buChar char="Ø"/>
              <a:defRPr/>
            </a:pPr>
            <a:endParaRPr lang="tr-TR" sz="16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v"/>
              <a:defRPr/>
            </a:pPr>
            <a:endParaRPr lang="tr-TR" altLang="tr-TR" sz="1600" dirty="0">
              <a:latin typeface="Calibri" panose="020F0502020204030204" pitchFamily="34" charset="0"/>
              <a:cs typeface="Calibri" panose="020F0502020204030204" pitchFamily="34" charset="0"/>
            </a:endParaRPr>
          </a:p>
          <a:p>
            <a:pPr algn="just">
              <a:defRPr/>
            </a:pPr>
            <a:r>
              <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F-KANATLI KESİMHANELERİNE YÖNELİK YENİ TESİSLERİN YAPIMI </a:t>
            </a:r>
          </a:p>
          <a:p>
            <a:pPr>
              <a:defRPr/>
            </a:pPr>
            <a:endParaRPr lang="tr-TR" sz="16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2021-2022 başvuru döneminde kanatlı kesimhanesi konusunda, sadece mevcut ve faal olan tesislerin kapasite artırımı ile teknoloji yenileme ve/veya modernizasyonu kapsamındaki başvurular kabul edilecektir. </a:t>
            </a:r>
          </a:p>
          <a:p>
            <a:pPr>
              <a:defRPr/>
            </a:pPr>
            <a:endParaRPr lang="tr-TR" sz="1600" dirty="0">
              <a:latin typeface="Calibri" panose="020F0502020204030204" pitchFamily="34" charset="0"/>
              <a:cs typeface="Calibri" panose="020F0502020204030204" pitchFamily="34" charset="0"/>
            </a:endParaRPr>
          </a:p>
        </p:txBody>
      </p:sp>
      <p:sp>
        <p:nvSpPr>
          <p:cNvPr id="8" name="3 Altbilgi Yer Tutucusu">
            <a:extLst>
              <a:ext uri="{FF2B5EF4-FFF2-40B4-BE49-F238E27FC236}">
                <a16:creationId xmlns:a16="http://schemas.microsoft.com/office/drawing/2014/main" id="{FD95EBC3-8C99-4747-8062-9EBD54F3D276}"/>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1" name="Başlık 1">
            <a:extLst>
              <a:ext uri="{FF2B5EF4-FFF2-40B4-BE49-F238E27FC236}">
                <a16:creationId xmlns:a16="http://schemas.microsoft.com/office/drawing/2014/main" id="{B0824D5D-25B0-4677-9677-AA41D0F97B5F}"/>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TARIMSAL ÜRETİME YÖNELİK SABİT YATIRIMLAR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395CAE42-4111-4CCD-8F00-BB245AEDBA45}"/>
              </a:ext>
            </a:extLst>
          </p:cNvPr>
          <p:cNvSpPr/>
          <p:nvPr/>
        </p:nvSpPr>
        <p:spPr>
          <a:xfrm>
            <a:off x="1076325" y="908050"/>
            <a:ext cx="10410825" cy="5324535"/>
          </a:xfrm>
          <a:prstGeom prst="rect">
            <a:avLst/>
          </a:prstGeom>
        </p:spPr>
        <p:txBody>
          <a:bodyPr wrap="square">
            <a:spAutoFit/>
          </a:bodyPr>
          <a:lstStyle/>
          <a:p>
            <a:pPr>
              <a:defRPr/>
            </a:pP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a:t>
            </a: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YENİLENEBİLİR ENERJİ ÜRETİMİ</a:t>
            </a:r>
          </a:p>
          <a:p>
            <a:pPr>
              <a:defRPr/>
            </a:pPr>
            <a:endParaRPr lang="tr-TR" sz="1600"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endParaRPr lang="tr-TR" sz="16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Büyükbaş, küçükbaş ve kanatlı yetiştiriciliği işletmelerinde güneş ve rüzgâr enerjisinden elektrik üreten tesislerin yapımı,</a:t>
            </a:r>
          </a:p>
          <a:p>
            <a:pPr algn="just">
              <a:defRPr/>
            </a:pPr>
            <a:r>
              <a:rPr lang="tr-TR" sz="1600" dirty="0">
                <a:latin typeface="Calibri" panose="020F0502020204030204" pitchFamily="34" charset="0"/>
                <a:cs typeface="Calibri" panose="020F0502020204030204" pitchFamily="34" charset="0"/>
              </a:rPr>
              <a:t> </a:t>
            </a: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Toplu basınçlı sulama sistemleri için, sulama kooperatifleri ve sulama kooperatifleri üst birliklerinin sulama hizmetlerinin gerektirdiği elektrik enerjisini temin etmek amaçlı güneş ve rüzgâr enerjisinden elektrik üreten tesislerin yapımı, </a:t>
            </a:r>
          </a:p>
          <a:p>
            <a:pPr marL="285750" indent="-285750" algn="just">
              <a:buFont typeface="Wingdings" panose="05000000000000000000" pitchFamily="2" charset="2"/>
              <a:buChar char="Ø"/>
              <a:defRPr/>
            </a:pPr>
            <a:endParaRPr lang="tr-TR" sz="16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Üç dekardan küçük olmaması şartıyla örtü altı kayıt sistemine kayıtlı mevcut modern seralarda, yenilenebilir enerji kaynaklarından jeotermal ve biyogazdan ısı ve/veya elektrik üreten tesisler ile güneş ve rüzgâr enerjisinden elektrik üreten tesislerin yapımı, </a:t>
            </a:r>
          </a:p>
          <a:p>
            <a:pPr algn="just">
              <a:defRPr/>
            </a:pPr>
            <a:endParaRPr lang="tr-TR" sz="1600" dirty="0">
              <a:latin typeface="Calibri" panose="020F0502020204030204" pitchFamily="34" charset="0"/>
              <a:cs typeface="Calibri" panose="020F0502020204030204" pitchFamily="34" charset="0"/>
            </a:endParaRPr>
          </a:p>
          <a:p>
            <a:pPr algn="just">
              <a:defRPr/>
            </a:pPr>
            <a:r>
              <a:rPr lang="tr-TR" sz="1600" dirty="0">
                <a:latin typeface="Calibri" panose="020F0502020204030204" pitchFamily="34" charset="0"/>
                <a:cs typeface="Calibri" panose="020F0502020204030204" pitchFamily="34" charset="0"/>
              </a:rPr>
              <a:t>hibe kapsamında değerlendirilir. </a:t>
            </a:r>
          </a:p>
          <a:p>
            <a:pPr algn="just">
              <a:defRPr/>
            </a:pPr>
            <a:endParaRPr lang="tr-TR" sz="1600" dirty="0">
              <a:latin typeface="Calibri" panose="020F0502020204030204" pitchFamily="34" charset="0"/>
              <a:cs typeface="Calibri" panose="020F0502020204030204" pitchFamily="34" charset="0"/>
            </a:endParaRPr>
          </a:p>
          <a:p>
            <a:pPr algn="just">
              <a:defRPr/>
            </a:pPr>
            <a:endParaRPr lang="tr-TR" sz="1600" dirty="0">
              <a:latin typeface="Calibri" panose="020F0502020204030204" pitchFamily="34" charset="0"/>
              <a:cs typeface="Calibri" panose="020F0502020204030204" pitchFamily="34" charset="0"/>
            </a:endParaRPr>
          </a:p>
          <a:p>
            <a:pPr algn="just">
              <a:defRPr/>
            </a:pPr>
            <a:endParaRPr lang="tr-TR" sz="1600" dirty="0">
              <a:latin typeface="Calibri" panose="020F0502020204030204" pitchFamily="34" charset="0"/>
              <a:cs typeface="Calibri" panose="020F0502020204030204" pitchFamily="34" charset="0"/>
            </a:endParaRPr>
          </a:p>
          <a:p>
            <a:pPr algn="just">
              <a:defRPr/>
            </a:pPr>
            <a:r>
              <a:rPr lang="tr-TR" sz="1400" i="1" dirty="0">
                <a:solidFill>
                  <a:schemeClr val="accent6">
                    <a:lumMod val="75000"/>
                  </a:schemeClr>
                </a:solidFill>
                <a:latin typeface="Calibri" panose="020F0502020204030204" pitchFamily="34" charset="0"/>
                <a:cs typeface="Calibri" panose="020F0502020204030204" pitchFamily="34" charset="0"/>
              </a:rPr>
              <a:t>Not: Bu Tebliğde yer alan yatırım konularıyla ilgili sunulan projenin bir unsuru olması halinde bütçe içine dahil edilerek hibe desteğinden yararlanılabilir.</a:t>
            </a:r>
          </a:p>
          <a:p>
            <a:pPr marL="285750" indent="-285750" algn="just">
              <a:buFont typeface="Wingdings" panose="05000000000000000000" pitchFamily="2" charset="2"/>
              <a:buChar char="v"/>
              <a:defRPr/>
            </a:pPr>
            <a:endParaRPr lang="tr-TR" dirty="0">
              <a:latin typeface="Times New Roman" panose="02020603050405020304" pitchFamily="18" charset="0"/>
              <a:cs typeface="Times New Roman" panose="02020603050405020304" pitchFamily="18" charset="0"/>
            </a:endParaRPr>
          </a:p>
          <a:p>
            <a:pPr algn="just">
              <a:defRPr/>
            </a:pPr>
            <a:endParaRPr lang="tr-TR" dirty="0"/>
          </a:p>
          <a:p>
            <a:pPr algn="just">
              <a:defRPr/>
            </a:pPr>
            <a:endParaRPr lang="tr-TR"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3 Altbilgi Yer Tutucusu">
            <a:extLst>
              <a:ext uri="{FF2B5EF4-FFF2-40B4-BE49-F238E27FC236}">
                <a16:creationId xmlns:a16="http://schemas.microsoft.com/office/drawing/2014/main" id="{6B848771-DC5D-425D-8D9E-FC492FA8E484}"/>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1" name="Başlık 1">
            <a:extLst>
              <a:ext uri="{FF2B5EF4-FFF2-40B4-BE49-F238E27FC236}">
                <a16:creationId xmlns:a16="http://schemas.microsoft.com/office/drawing/2014/main" id="{C7882B67-283C-49DC-B4B3-59613429DA57}"/>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YENİLEBİLİR ENERJİ ÜRETİM TESİSLERİ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Dikdörtgen 4">
            <a:extLst>
              <a:ext uri="{FF2B5EF4-FFF2-40B4-BE49-F238E27FC236}">
                <a16:creationId xmlns:a16="http://schemas.microsoft.com/office/drawing/2014/main" id="{B775C794-97C7-4748-8C19-A1841F74EAA1}"/>
              </a:ext>
            </a:extLst>
          </p:cNvPr>
          <p:cNvSpPr>
            <a:spLocks noChangeArrowheads="1"/>
          </p:cNvSpPr>
          <p:nvPr/>
        </p:nvSpPr>
        <p:spPr bwMode="auto">
          <a:xfrm>
            <a:off x="1047750" y="908050"/>
            <a:ext cx="10477499" cy="412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endParaRPr lang="tr-TR" sz="1600" b="1" i="1" u="sng"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algn="just"/>
            <a:r>
              <a:rPr lang="tr-TR" sz="1600" b="1" i="1" u="sng"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SU ÜRÜNLERİ YETİŞTİRİCİLİĞİ</a:t>
            </a:r>
            <a:endParaRPr lang="tr-TR" sz="1600"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endParaRPr lang="tr-TR" altLang="tr-TR" sz="1400" b="1" dirty="0">
              <a:solidFill>
                <a:srgbClr val="FF0000"/>
              </a:solidFill>
              <a:latin typeface="Calibri" panose="020F0502020204030204" pitchFamily="34" charset="0"/>
              <a:cs typeface="Calibri" panose="020F0502020204030204" pitchFamily="34" charset="0"/>
            </a:endParaRPr>
          </a:p>
          <a:p>
            <a:pPr algn="just"/>
            <a:endParaRPr lang="tr-TR" altLang="tr-TR" sz="1600" b="1" i="1" u="sng" dirty="0">
              <a:solidFill>
                <a:srgbClr val="7030A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r>
              <a:rPr lang="tr-TR" altLang="tr-TR" sz="1600" b="1" i="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İç sularda en az </a:t>
            </a:r>
            <a:r>
              <a:rPr lang="tr-TR" altLang="tr-TR" sz="1600" b="1" i="1" u="sng"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25 en fazla 500 ton/yıl </a:t>
            </a:r>
            <a:r>
              <a:rPr lang="tr-TR" altLang="tr-TR" sz="1600" b="1" i="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kapasiteli tesis </a:t>
            </a:r>
          </a:p>
          <a:p>
            <a:r>
              <a:rPr lang="tr-TR" altLang="tr-TR" sz="1600" b="1" i="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Deniz ve kapalı sistemlerde en az </a:t>
            </a:r>
            <a:r>
              <a:rPr lang="tr-TR" altLang="tr-TR" sz="1600" b="1" i="1" u="sng"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500 en fazla 1.000 ton/ yıl</a:t>
            </a:r>
          </a:p>
          <a:p>
            <a:pPr algn="just"/>
            <a:endParaRPr lang="tr-TR" altLang="tr-TR" sz="1400" dirty="0">
              <a:latin typeface="Calibri" panose="020F0502020204030204" pitchFamily="34" charset="0"/>
              <a:cs typeface="Calibri" panose="020F0502020204030204" pitchFamily="34" charset="0"/>
            </a:endParaRPr>
          </a:p>
          <a:p>
            <a:endParaRPr lang="tr-TR" altLang="tr-TR"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tr-TR" altLang="tr-TR" sz="1400" dirty="0">
                <a:latin typeface="Calibri" panose="020F0502020204030204" pitchFamily="34" charset="0"/>
                <a:cs typeface="Calibri" panose="020F0502020204030204" pitchFamily="34" charset="0"/>
              </a:rPr>
              <a:t>Bu yatırım ile küçük ve orta ölçekli çiftliklerin (hâlihazırda üretim yapmakta olanlar veya yeni başlayacak olanlar) genişletilmesi, Bakanlık mevzuatı ile ulusal mevzuatlar doğrultusunda iyi balık yetiştirme uygulamalarına yükseltilmesi amaçlanmaktadır. </a:t>
            </a:r>
          </a:p>
          <a:p>
            <a:pPr marL="285750" indent="-285750">
              <a:buFont typeface="Wingdings" panose="05000000000000000000" pitchFamily="2" charset="2"/>
              <a:buChar char="Ø"/>
            </a:pPr>
            <a:endParaRPr lang="tr-TR" altLang="tr-TR"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tr-TR" altLang="tr-TR" sz="1400" dirty="0">
                <a:latin typeface="Calibri" panose="020F0502020204030204" pitchFamily="34" charset="0"/>
                <a:cs typeface="Calibri" panose="020F0502020204030204" pitchFamily="34" charset="0"/>
              </a:rPr>
              <a:t>Su ürünleri yetiştiriciliği konusunda yeni tesislerin yapımı, kısmen yapılmış yatırımların tamamlanması, faal olan mevcut tesislerin kapasite artırımı ile teknoloji yenileme ve/veya modernizasyonu başvuruları hibe desteği kapsamında değerlendirilir. </a:t>
            </a:r>
          </a:p>
          <a:p>
            <a:pPr marL="285750" indent="-285750">
              <a:buFont typeface="Wingdings" panose="05000000000000000000" pitchFamily="2" charset="2"/>
              <a:buChar char="Ø"/>
            </a:pPr>
            <a:endParaRPr lang="tr-TR" altLang="tr-TR"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tr-TR" altLang="tr-TR" sz="1400" dirty="0">
                <a:latin typeface="Calibri" panose="020F0502020204030204" pitchFamily="34" charset="0"/>
                <a:cs typeface="Calibri" panose="020F0502020204030204" pitchFamily="34" charset="0"/>
              </a:rPr>
              <a:t>Sadece kuluçkahane yapımı da hibe kapsamında değerlendirilecektir. </a:t>
            </a:r>
          </a:p>
          <a:p>
            <a:pPr marL="285750" indent="-285750">
              <a:buFont typeface="Wingdings" panose="05000000000000000000" pitchFamily="2" charset="2"/>
              <a:buChar char="Ø"/>
            </a:pPr>
            <a:endParaRPr lang="tr-TR" altLang="tr-TR"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tr-TR" altLang="tr-TR" sz="14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tr-TR" altLang="tr-TR" sz="1400" dirty="0">
              <a:latin typeface="Calibri" panose="020F0502020204030204" pitchFamily="34" charset="0"/>
              <a:cs typeface="Calibri" panose="020F0502020204030204" pitchFamily="34" charset="0"/>
            </a:endParaRPr>
          </a:p>
        </p:txBody>
      </p:sp>
      <p:sp>
        <p:nvSpPr>
          <p:cNvPr id="8" name="3 Altbilgi Yer Tutucusu">
            <a:extLst>
              <a:ext uri="{FF2B5EF4-FFF2-40B4-BE49-F238E27FC236}">
                <a16:creationId xmlns:a16="http://schemas.microsoft.com/office/drawing/2014/main" id="{42598E00-CB09-4422-9141-9891C3A5C9E1}"/>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1" name="Başlık 1">
            <a:extLst>
              <a:ext uri="{FF2B5EF4-FFF2-40B4-BE49-F238E27FC236}">
                <a16:creationId xmlns:a16="http://schemas.microsoft.com/office/drawing/2014/main" id="{31F79FC1-45E5-4D52-A684-581EE4B6B930}"/>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SU ÜRÜNLERİ YETİŞTİRİCİLİĞİNE YÖNELİK YATIRIMLAR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Dikdörtgen 4">
            <a:extLst>
              <a:ext uri="{FF2B5EF4-FFF2-40B4-BE49-F238E27FC236}">
                <a16:creationId xmlns:a16="http://schemas.microsoft.com/office/drawing/2014/main" id="{371C7FCA-D597-4DCF-9EB2-D3F4A189857C}"/>
              </a:ext>
            </a:extLst>
          </p:cNvPr>
          <p:cNvSpPr>
            <a:spLocks noChangeArrowheads="1"/>
          </p:cNvSpPr>
          <p:nvPr/>
        </p:nvSpPr>
        <p:spPr bwMode="auto">
          <a:xfrm>
            <a:off x="1703389" y="1196975"/>
            <a:ext cx="86391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endParaRPr lang="tr-TR" altLang="tr-TR" sz="100" b="1">
              <a:solidFill>
                <a:srgbClr val="FF0000"/>
              </a:solidFill>
              <a:latin typeface="Times New Roman" panose="02020603050405020304" pitchFamily="18" charset="0"/>
              <a:cs typeface="Times New Roman" panose="02020603050405020304" pitchFamily="18" charset="0"/>
            </a:endParaRPr>
          </a:p>
          <a:p>
            <a:endParaRPr lang="tr-TR" altLang="tr-TR" sz="1000">
              <a:latin typeface="Times New Roman" panose="02020603050405020304" pitchFamily="18" charset="0"/>
              <a:cs typeface="Times New Roman" panose="02020603050405020304" pitchFamily="18" charset="0"/>
            </a:endParaRPr>
          </a:p>
        </p:txBody>
      </p:sp>
      <p:sp>
        <p:nvSpPr>
          <p:cNvPr id="22533" name="Dikdörtgen 2">
            <a:extLst>
              <a:ext uri="{FF2B5EF4-FFF2-40B4-BE49-F238E27FC236}">
                <a16:creationId xmlns:a16="http://schemas.microsoft.com/office/drawing/2014/main" id="{80708589-BE03-467D-A931-477A261CDD78}"/>
              </a:ext>
            </a:extLst>
          </p:cNvPr>
          <p:cNvSpPr>
            <a:spLocks noChangeArrowheads="1"/>
          </p:cNvSpPr>
          <p:nvPr/>
        </p:nvSpPr>
        <p:spPr bwMode="auto">
          <a:xfrm>
            <a:off x="1066800" y="969963"/>
            <a:ext cx="10439400" cy="412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defRPr/>
            </a:pPr>
            <a:r>
              <a:rPr lang="tr-TR" altLang="tr-TR" sz="1600"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A-TIBBİ VE AROMATİK BİTKİLERİN İŞLENMESİ, KURUTULMASI, PAKETLENMESİ VE DEPOLANMASI</a:t>
            </a:r>
          </a:p>
          <a:p>
            <a:pPr algn="just">
              <a:defRPr/>
            </a:pPr>
            <a:endParaRPr lang="tr-TR" altLang="tr-TR" sz="1600" dirty="0">
              <a:latin typeface="Calibri" panose="020F0502020204030204" pitchFamily="34" charset="0"/>
              <a:cs typeface="Calibri" panose="020F0502020204030204" pitchFamily="34" charset="0"/>
            </a:endParaRPr>
          </a:p>
          <a:p>
            <a:pPr algn="just">
              <a:defRPr/>
            </a:pPr>
            <a:r>
              <a:rPr lang="tr-TR" altLang="tr-TR" sz="1600" dirty="0">
                <a:latin typeface="Calibri" panose="020F0502020204030204" pitchFamily="34" charset="0"/>
                <a:cs typeface="Calibri" panose="020F0502020204030204" pitchFamily="34" charset="0"/>
              </a:rPr>
              <a:t>Tıbbi ve aromatik özelliği olan bitkilerin işlenmesi, kurutulması, paketlenmesi ve depolanması konularının tamamını içeren tesisin inşası ve ekipman satın alınması bir bütün olarak hibe desteği kapsamında değerlendirilir. </a:t>
            </a:r>
          </a:p>
          <a:p>
            <a:pPr algn="just">
              <a:defRPr/>
            </a:pPr>
            <a:endParaRPr lang="tr-TR" altLang="tr-TR" sz="1600" dirty="0">
              <a:latin typeface="Calibri" panose="020F0502020204030204" pitchFamily="34" charset="0"/>
              <a:cs typeface="Calibri" panose="020F0502020204030204" pitchFamily="34" charset="0"/>
            </a:endParaRPr>
          </a:p>
          <a:p>
            <a:pPr algn="just">
              <a:defRPr/>
            </a:pPr>
            <a:r>
              <a:rPr lang="tr-TR" altLang="tr-TR" sz="1600"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B-BİTKİSEL ÜRÜNLERİN İŞLENMESİ, KURUTULMASI, DONDURULMASI, PAKETLENMESİ VE DEPOLANMASI</a:t>
            </a:r>
          </a:p>
          <a:p>
            <a:pPr algn="just">
              <a:defRPr/>
            </a:pPr>
            <a:endParaRPr lang="tr-TR" altLang="tr-TR" sz="16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Ürün çeşitlendirmesine yönelik yatırım başvuruları, faal olan tesislerde kapasite artırımı ve teknoloji yenileme niteliğinde yapılır. </a:t>
            </a:r>
          </a:p>
          <a:p>
            <a:pPr marL="285750" indent="-285750" algn="just">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  Kapasite artırımı-teknoloji yenileme başvurularında işleme, kurutma, dondurma, paketleme ve depolama tesislerinde depolama ünitesi ek ünite olarak yapılacak ise kapasitesinin tesisin kapasitesi ile uyumlu olması gerekmektedir. </a:t>
            </a:r>
          </a:p>
          <a:p>
            <a:pPr marL="285750" indent="-285750" algn="just">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  Meyve ve/veya sebze (kayısı, incir, domates, biber, vb.) kurutma tesisi projelerinin iklimlendirme unsurlarını içermesi şarttır. </a:t>
            </a:r>
          </a:p>
          <a:p>
            <a:pPr marL="285750" indent="-285750">
              <a:buFont typeface="Wingdings" panose="05000000000000000000" pitchFamily="2" charset="2"/>
              <a:buChar char="Ø"/>
              <a:defRPr/>
            </a:pPr>
            <a:endParaRPr lang="tr-TR" altLang="tr-TR" dirty="0"/>
          </a:p>
          <a:p>
            <a:pPr>
              <a:defRPr/>
            </a:pPr>
            <a:endParaRPr lang="tr-TR" altLang="tr-TR" dirty="0"/>
          </a:p>
        </p:txBody>
      </p:sp>
      <p:sp>
        <p:nvSpPr>
          <p:cNvPr id="9" name="3 Altbilgi Yer Tutucusu">
            <a:extLst>
              <a:ext uri="{FF2B5EF4-FFF2-40B4-BE49-F238E27FC236}">
                <a16:creationId xmlns:a16="http://schemas.microsoft.com/office/drawing/2014/main" id="{1C585EB0-48FF-4FAB-8526-C6D051303744}"/>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0" name="Başlık 1">
            <a:extLst>
              <a:ext uri="{FF2B5EF4-FFF2-40B4-BE49-F238E27FC236}">
                <a16:creationId xmlns:a16="http://schemas.microsoft.com/office/drawing/2014/main" id="{F0A53FD7-5013-4AAD-9D60-EB95439661E4}"/>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altLang="tr-TR" sz="1800" b="1" i="1" dirty="0">
                <a:solidFill>
                  <a:srgbClr val="7030A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TARIMSAL ÜRÜNLERİN İŞLENMESİ, KURUTULMASI, DONDURULMASI, PAKETLENMESİ VE DEPOLANMASI</a:t>
            </a:r>
          </a:p>
          <a:p>
            <a:pPr algn="ctr"/>
            <a:endParaRPr lang="tr-TR" sz="2800" b="1" i="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Dikdörtgen 4">
            <a:extLst>
              <a:ext uri="{FF2B5EF4-FFF2-40B4-BE49-F238E27FC236}">
                <a16:creationId xmlns:a16="http://schemas.microsoft.com/office/drawing/2014/main" id="{5A630520-4555-4A86-A08C-2F4855D7F722}"/>
              </a:ext>
            </a:extLst>
          </p:cNvPr>
          <p:cNvSpPr>
            <a:spLocks noChangeArrowheads="1"/>
          </p:cNvSpPr>
          <p:nvPr/>
        </p:nvSpPr>
        <p:spPr bwMode="auto">
          <a:xfrm>
            <a:off x="1703389" y="1196975"/>
            <a:ext cx="86391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endParaRPr lang="tr-TR" altLang="tr-TR" sz="100" b="1">
              <a:solidFill>
                <a:srgbClr val="FF0000"/>
              </a:solidFill>
              <a:latin typeface="Times New Roman" panose="02020603050405020304" pitchFamily="18" charset="0"/>
              <a:cs typeface="Times New Roman" panose="02020603050405020304" pitchFamily="18" charset="0"/>
            </a:endParaRPr>
          </a:p>
          <a:p>
            <a:endParaRPr lang="tr-TR" altLang="tr-TR" sz="1000">
              <a:latin typeface="Times New Roman" panose="02020603050405020304" pitchFamily="18" charset="0"/>
              <a:cs typeface="Times New Roman" panose="02020603050405020304" pitchFamily="18" charset="0"/>
            </a:endParaRPr>
          </a:p>
        </p:txBody>
      </p:sp>
      <p:sp>
        <p:nvSpPr>
          <p:cNvPr id="39940" name="Dikdörtgen 2">
            <a:extLst>
              <a:ext uri="{FF2B5EF4-FFF2-40B4-BE49-F238E27FC236}">
                <a16:creationId xmlns:a16="http://schemas.microsoft.com/office/drawing/2014/main" id="{899EC6EB-EEA5-4EBB-81A3-E7FB2B3F0C53}"/>
              </a:ext>
            </a:extLst>
          </p:cNvPr>
          <p:cNvSpPr>
            <a:spLocks noChangeArrowheads="1"/>
          </p:cNvSpPr>
          <p:nvPr/>
        </p:nvSpPr>
        <p:spPr bwMode="auto">
          <a:xfrm>
            <a:off x="1047751" y="914400"/>
            <a:ext cx="10467974"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endParaRPr lang="tr-TR" altLang="tr-TR" sz="1600" b="1" i="1" u="sng"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r>
              <a:rPr lang="tr-TR" altLang="tr-TR" sz="1600"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C-HAYVANSAL ÜRÜNLERİN İŞLENMESİ, KURUTULMASI, DONDURULMASI, PAKETLENMESİ VE DEPOLANMASI </a:t>
            </a:r>
          </a:p>
          <a:p>
            <a:pPr algn="just"/>
            <a:endParaRPr lang="tr-TR" altLang="tr-TR" sz="1600" b="1" i="1" u="sng"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r>
              <a:rPr lang="tr-TR" altLang="tr-TR" sz="1400" b="1" i="1" dirty="0">
                <a:solidFill>
                  <a:srgbClr val="0070C0"/>
                </a:solidFill>
                <a:latin typeface="Calibri" panose="020F0502020204030204" pitchFamily="34" charset="0"/>
                <a:cs typeface="Calibri" panose="020F0502020204030204" pitchFamily="34" charset="0"/>
              </a:rPr>
              <a:t>Kırmızı Et ve Kanatlı Eti Parçalama ile Mamul Madde Üretim Tesisi </a:t>
            </a:r>
          </a:p>
          <a:p>
            <a:pPr algn="just"/>
            <a:r>
              <a:rPr lang="tr-TR" altLang="tr-TR" sz="1400" dirty="0">
                <a:latin typeface="Calibri" panose="020F0502020204030204" pitchFamily="34" charset="0"/>
                <a:cs typeface="Calibri" panose="020F0502020204030204" pitchFamily="34" charset="0"/>
              </a:rPr>
              <a:t>Sunulacak projenin konusu sadece kırmızı etin, sadece kanatlı etinin veya kanatlı ve kırmızı etin birlikte işlendiği, parçalandığı, paketlendiği ve depolandığı tesisi içerebilir. </a:t>
            </a:r>
          </a:p>
          <a:p>
            <a:pPr algn="just"/>
            <a:endParaRPr lang="tr-TR" altLang="tr-TR" sz="1400" dirty="0">
              <a:latin typeface="Calibri" panose="020F0502020204030204" pitchFamily="34" charset="0"/>
              <a:cs typeface="Calibri" panose="020F0502020204030204" pitchFamily="34" charset="0"/>
            </a:endParaRPr>
          </a:p>
          <a:p>
            <a:pPr algn="just"/>
            <a:r>
              <a:rPr lang="tr-TR" altLang="tr-TR" sz="1400" dirty="0">
                <a:latin typeface="Calibri" panose="020F0502020204030204" pitchFamily="34" charset="0"/>
                <a:cs typeface="Calibri" panose="020F0502020204030204" pitchFamily="34" charset="0"/>
              </a:rPr>
              <a:t>Sunulan projede parçalama tesisi; kırmızı et için en az 0,5 ton en fazla 10 ton, kanatlı eti için en az 0,5 ton en fazla 5 ton günlük kurulu et işleme kapasitesine sahip olmalıdır veya başvuru sahibi, sunduğu proje kapsamında belirtilen bu kapasite limitlerine nihai rapor aşamasında ulaşacağını taahhüt etmelidir. </a:t>
            </a:r>
          </a:p>
          <a:p>
            <a:pPr algn="just"/>
            <a:endParaRPr lang="tr-TR" altLang="tr-TR" sz="1400" dirty="0">
              <a:latin typeface="Calibri" panose="020F0502020204030204" pitchFamily="34" charset="0"/>
              <a:cs typeface="Calibri" panose="020F0502020204030204" pitchFamily="34" charset="0"/>
            </a:endParaRPr>
          </a:p>
          <a:p>
            <a:pPr algn="just"/>
            <a:r>
              <a:rPr lang="tr-TR" altLang="tr-TR" sz="1400" b="1" i="1" dirty="0">
                <a:solidFill>
                  <a:srgbClr val="0070C0"/>
                </a:solidFill>
                <a:latin typeface="Calibri" panose="020F0502020204030204" pitchFamily="34" charset="0"/>
                <a:cs typeface="Calibri" panose="020F0502020204030204" pitchFamily="34" charset="0"/>
              </a:rPr>
              <a:t>Su ürünlerinin işlenmesi, kurutulması, dondurulması, paketlenmesi ve depolanması</a:t>
            </a:r>
          </a:p>
          <a:p>
            <a:pPr algn="just"/>
            <a:r>
              <a:rPr lang="tr-TR" altLang="tr-TR" sz="1400" dirty="0">
                <a:latin typeface="Calibri" panose="020F0502020204030204" pitchFamily="34" charset="0"/>
                <a:cs typeface="Calibri" panose="020F0502020204030204" pitchFamily="34" charset="0"/>
              </a:rPr>
              <a:t>Hamsi, alabalık, levrek ve çipura konusunda balık unu ve yağı, dondurma, tütsüleme ve tuzlama, taze ve soğutulma işlemleri ile </a:t>
            </a:r>
            <a:r>
              <a:rPr lang="tr-TR" altLang="tr-TR" sz="1400" dirty="0" err="1">
                <a:latin typeface="Calibri" panose="020F0502020204030204" pitchFamily="34" charset="0"/>
                <a:cs typeface="Calibri" panose="020F0502020204030204" pitchFamily="34" charset="0"/>
              </a:rPr>
              <a:t>marinat</a:t>
            </a:r>
            <a:r>
              <a:rPr lang="tr-TR" altLang="tr-TR" sz="1400" dirty="0">
                <a:latin typeface="Calibri" panose="020F0502020204030204" pitchFamily="34" charset="0"/>
                <a:cs typeface="Calibri" panose="020F0502020204030204" pitchFamily="34" charset="0"/>
              </a:rPr>
              <a:t> yapacak tesisler ile </a:t>
            </a:r>
            <a:r>
              <a:rPr lang="tr-TR" altLang="tr-TR" sz="1400" dirty="0" err="1">
                <a:latin typeface="Calibri" panose="020F0502020204030204" pitchFamily="34" charset="0"/>
                <a:cs typeface="Calibri" panose="020F0502020204030204" pitchFamily="34" charset="0"/>
              </a:rPr>
              <a:t>surimi</a:t>
            </a:r>
            <a:r>
              <a:rPr lang="tr-TR" altLang="tr-TR" sz="1400" dirty="0">
                <a:latin typeface="Calibri" panose="020F0502020204030204" pitchFamily="34" charset="0"/>
                <a:cs typeface="Calibri" panose="020F0502020204030204" pitchFamily="34" charset="0"/>
              </a:rPr>
              <a:t>, deniz salyangozu, midye ve kurbağa bacağı gibi ürünleri işleyen ve/veya işleyecek tesisler için proje başvuruları kabul edilecektir. </a:t>
            </a:r>
          </a:p>
          <a:p>
            <a:pPr algn="just"/>
            <a:endParaRPr lang="tr-TR" altLang="tr-TR" sz="1400" dirty="0">
              <a:latin typeface="Calibri" panose="020F0502020204030204" pitchFamily="34" charset="0"/>
              <a:cs typeface="Calibri" panose="020F0502020204030204" pitchFamily="34" charset="0"/>
            </a:endParaRPr>
          </a:p>
          <a:p>
            <a:pPr algn="just"/>
            <a:r>
              <a:rPr lang="tr-TR" altLang="tr-TR" sz="1400" b="1" i="1" dirty="0">
                <a:solidFill>
                  <a:srgbClr val="0070C0"/>
                </a:solidFill>
                <a:latin typeface="Calibri" panose="020F0502020204030204" pitchFamily="34" charset="0"/>
                <a:cs typeface="Calibri" panose="020F0502020204030204" pitchFamily="34" charset="0"/>
              </a:rPr>
              <a:t>Büyükbaş ve küçükbaş hayvanların derilerinin işlenmesine yönelik yatırımlar </a:t>
            </a:r>
          </a:p>
          <a:p>
            <a:pPr algn="just"/>
            <a:r>
              <a:rPr lang="tr-TR" altLang="tr-TR" sz="1400" dirty="0">
                <a:latin typeface="Calibri" panose="020F0502020204030204" pitchFamily="34" charset="0"/>
                <a:cs typeface="Calibri" panose="020F0502020204030204" pitchFamily="34" charset="0"/>
              </a:rPr>
              <a:t>   Büyükbaş ve küçükbaş hayvanların derilerinin işlenmesine yönelik yatırımların tamamını kapsamaktadır. </a:t>
            </a:r>
          </a:p>
          <a:p>
            <a:pPr algn="just"/>
            <a:endParaRPr lang="tr-TR" altLang="tr-TR" sz="1400" dirty="0">
              <a:latin typeface="Calibri" panose="020F0502020204030204" pitchFamily="34" charset="0"/>
              <a:cs typeface="Calibri" panose="020F0502020204030204" pitchFamily="34" charset="0"/>
            </a:endParaRPr>
          </a:p>
          <a:p>
            <a:pPr algn="just"/>
            <a:endParaRPr lang="tr-TR" altLang="tr-TR" sz="1400" dirty="0">
              <a:latin typeface="Calibri" panose="020F0502020204030204" pitchFamily="34" charset="0"/>
              <a:cs typeface="Calibri" panose="020F0502020204030204" pitchFamily="34" charset="0"/>
            </a:endParaRPr>
          </a:p>
        </p:txBody>
      </p:sp>
      <p:sp>
        <p:nvSpPr>
          <p:cNvPr id="9" name="3 Altbilgi Yer Tutucusu">
            <a:extLst>
              <a:ext uri="{FF2B5EF4-FFF2-40B4-BE49-F238E27FC236}">
                <a16:creationId xmlns:a16="http://schemas.microsoft.com/office/drawing/2014/main" id="{B09C6DE6-E3B1-4614-ADE0-226E829D1ED2}"/>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4" name="Başlık 1">
            <a:extLst>
              <a:ext uri="{FF2B5EF4-FFF2-40B4-BE49-F238E27FC236}">
                <a16:creationId xmlns:a16="http://schemas.microsoft.com/office/drawing/2014/main" id="{2E2F424B-3157-4EFB-B2A0-CF86952BDAC3}"/>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altLang="tr-TR" sz="1800" b="1" i="1" dirty="0">
                <a:solidFill>
                  <a:srgbClr val="7030A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TARIMSAL ÜRÜNLERİN İŞLENMESİ, KURUTULMASI, DONDURULMASI, PAKETLENMESİ VE DEPOLANMASI</a:t>
            </a:r>
          </a:p>
          <a:p>
            <a:pPr algn="ctr"/>
            <a:endParaRPr lang="tr-TR" sz="2800" b="1" i="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F05FA99-0C9F-4D7B-B35E-26E5099CC453}"/>
              </a:ext>
            </a:extLst>
          </p:cNvPr>
          <p:cNvSpPr>
            <a:spLocks noGrp="1"/>
          </p:cNvSpPr>
          <p:nvPr>
            <p:ph idx="1"/>
          </p:nvPr>
        </p:nvSpPr>
        <p:spPr>
          <a:xfrm>
            <a:off x="1219199" y="1095374"/>
            <a:ext cx="10439400" cy="5210175"/>
          </a:xfrm>
        </p:spPr>
        <p:txBody>
          <a:bodyPr>
            <a:normAutofit fontScale="25000" lnSpcReduction="20000"/>
          </a:bodyPr>
          <a:lstStyle/>
          <a:p>
            <a:pPr marL="73152" indent="0" algn="just">
              <a:lnSpc>
                <a:spcPct val="120000"/>
              </a:lnSpc>
              <a:spcBef>
                <a:spcPts val="0"/>
              </a:spcBef>
              <a:spcAft>
                <a:spcPts val="0"/>
              </a:spcAft>
              <a:buNone/>
            </a:pPr>
            <a:endParaRPr lang="tr-TR" sz="6400" dirty="0">
              <a:effectLst/>
              <a:latin typeface="Calibri" panose="020F0502020204030204" pitchFamily="34" charset="0"/>
              <a:ea typeface="Calibri" panose="020F0502020204030204" pitchFamily="34" charset="0"/>
              <a:cs typeface="Calibri" panose="020F0502020204030204" pitchFamily="34" charset="0"/>
            </a:endParaRPr>
          </a:p>
          <a:p>
            <a:pPr marL="73152" indent="0" algn="just" defTabSz="714375">
              <a:lnSpc>
                <a:spcPct val="120000"/>
              </a:lnSpc>
              <a:spcBef>
                <a:spcPts val="0"/>
              </a:spcBef>
              <a:spcAft>
                <a:spcPts val="0"/>
              </a:spcAft>
              <a:buNone/>
            </a:pPr>
            <a:r>
              <a:rPr lang="tr-TR" sz="6400" dirty="0">
                <a:effectLst/>
                <a:latin typeface="Calibri" panose="020F0502020204030204" pitchFamily="34" charset="0"/>
                <a:ea typeface="Calibri" panose="020F0502020204030204" pitchFamily="34" charset="0"/>
                <a:cs typeface="Calibri" panose="020F0502020204030204" pitchFamily="34" charset="0"/>
              </a:rPr>
              <a:t>	Programın genel uygulama usul ve esaslarına açıklık getirmek destek sağlama amacıyla Genel Müdürlük tarafından çıkarılan Uygulama Rehberi 31.10.2021 tarihi itibari ile T.C. Tarım ve Orman Bakanlığının web sitesi üzerinden yayımı yapılmıştır. </a:t>
            </a:r>
          </a:p>
          <a:p>
            <a:pPr marL="73152" indent="0" algn="just" defTabSz="714375">
              <a:lnSpc>
                <a:spcPct val="120000"/>
              </a:lnSpc>
              <a:spcBef>
                <a:spcPts val="0"/>
              </a:spcBef>
              <a:spcAft>
                <a:spcPts val="0"/>
              </a:spcAft>
              <a:buNone/>
            </a:pPr>
            <a:endParaRPr lang="tr-TR" sz="6400" b="1" i="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marL="73152" indent="0" algn="just" defTabSz="714375">
              <a:lnSpc>
                <a:spcPct val="120000"/>
              </a:lnSpc>
              <a:spcBef>
                <a:spcPts val="0"/>
              </a:spcBef>
              <a:spcAft>
                <a:spcPts val="0"/>
              </a:spcAft>
              <a:buNone/>
            </a:pPr>
            <a:r>
              <a:rPr lang="tr-TR" sz="6400" b="1" i="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Programın belli başlı amacı;</a:t>
            </a:r>
          </a:p>
          <a:p>
            <a:pPr lvl="1" algn="just">
              <a:lnSpc>
                <a:spcPct val="120000"/>
              </a:lnSpc>
              <a:spcBef>
                <a:spcPts val="0"/>
              </a:spcBef>
              <a:spcAft>
                <a:spcPts val="0"/>
              </a:spcAft>
              <a:buFont typeface="Wingdings" panose="05000000000000000000" pitchFamily="2" charset="2"/>
              <a:buChar char="Ø"/>
            </a:pPr>
            <a:r>
              <a:rPr lang="tr-TR" sz="6400" dirty="0">
                <a:effectLst/>
                <a:latin typeface="Calibri" panose="020F0502020204030204" pitchFamily="34" charset="0"/>
                <a:ea typeface="Calibri" panose="020F0502020204030204" pitchFamily="34" charset="0"/>
                <a:cs typeface="Calibri" panose="020F0502020204030204" pitchFamily="34" charset="0"/>
              </a:rPr>
              <a:t>Kırsal alanda gelir düzeyinin yükseltilmesi, </a:t>
            </a:r>
            <a:endParaRPr lang="tr-TR" sz="64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20000"/>
              </a:lnSpc>
              <a:spcBef>
                <a:spcPts val="0"/>
              </a:spcBef>
              <a:spcAft>
                <a:spcPts val="0"/>
              </a:spcAft>
              <a:buFont typeface="Wingdings" panose="05000000000000000000" pitchFamily="2" charset="2"/>
              <a:buChar char="Ø"/>
            </a:pPr>
            <a:r>
              <a:rPr lang="tr-TR" sz="6400" dirty="0">
                <a:effectLst/>
                <a:latin typeface="Calibri" panose="020F0502020204030204" pitchFamily="34" charset="0"/>
                <a:ea typeface="Calibri" panose="020F0502020204030204" pitchFamily="34" charset="0"/>
                <a:cs typeface="Calibri" panose="020F0502020204030204" pitchFamily="34" charset="0"/>
              </a:rPr>
              <a:t>Tarımsal üretim ve tarıma dayalı sanayi entegrasyonunun sağlanması,</a:t>
            </a:r>
            <a:endParaRPr lang="tr-TR" sz="64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20000"/>
              </a:lnSpc>
              <a:spcBef>
                <a:spcPts val="0"/>
              </a:spcBef>
              <a:spcAft>
                <a:spcPts val="0"/>
              </a:spcAft>
              <a:buFont typeface="Wingdings" panose="05000000000000000000" pitchFamily="2" charset="2"/>
              <a:buChar char="Ø"/>
            </a:pPr>
            <a:r>
              <a:rPr lang="tr-TR" sz="6400" dirty="0">
                <a:effectLst/>
                <a:latin typeface="Calibri" panose="020F0502020204030204" pitchFamily="34" charset="0"/>
                <a:ea typeface="Calibri" panose="020F0502020204030204" pitchFamily="34" charset="0"/>
                <a:cs typeface="Calibri" panose="020F0502020204030204" pitchFamily="34" charset="0"/>
              </a:rPr>
              <a:t>Tarımsal pazarlama altyapısının geliştirilmesi, </a:t>
            </a:r>
            <a:endParaRPr lang="tr-TR" sz="64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20000"/>
              </a:lnSpc>
              <a:spcBef>
                <a:spcPts val="0"/>
              </a:spcBef>
              <a:spcAft>
                <a:spcPts val="0"/>
              </a:spcAft>
              <a:buFont typeface="Wingdings" panose="05000000000000000000" pitchFamily="2" charset="2"/>
              <a:buChar char="Ø"/>
            </a:pPr>
            <a:r>
              <a:rPr lang="tr-TR" sz="6400" dirty="0">
                <a:effectLst/>
                <a:latin typeface="Calibri" panose="020F0502020204030204" pitchFamily="34" charset="0"/>
                <a:ea typeface="Calibri" panose="020F0502020204030204" pitchFamily="34" charset="0"/>
                <a:cs typeface="Calibri" panose="020F0502020204030204" pitchFamily="34" charset="0"/>
              </a:rPr>
              <a:t>Tarımsal faaliyetler için geliştirilen yeni teknolojilerin üreticiler tarafından kullanımının yaygınlaştırılması, </a:t>
            </a:r>
            <a:endParaRPr lang="tr-TR" sz="64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20000"/>
              </a:lnSpc>
              <a:spcBef>
                <a:spcPts val="0"/>
              </a:spcBef>
              <a:spcAft>
                <a:spcPts val="0"/>
              </a:spcAft>
              <a:buFont typeface="Wingdings" panose="05000000000000000000" pitchFamily="2" charset="2"/>
              <a:buChar char="Ø"/>
            </a:pPr>
            <a:r>
              <a:rPr lang="tr-TR" sz="6400" dirty="0">
                <a:effectLst/>
                <a:latin typeface="Calibri" panose="020F0502020204030204" pitchFamily="34" charset="0"/>
                <a:ea typeface="Calibri" panose="020F0502020204030204" pitchFamily="34" charset="0"/>
                <a:cs typeface="Calibri" panose="020F0502020204030204" pitchFamily="34" charset="0"/>
              </a:rPr>
              <a:t>Yeni teknoloji içeren yatırımların desteklenmesi</a:t>
            </a:r>
            <a:endParaRPr lang="tr-TR" sz="6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800"/>
              </a:spcAft>
              <a:buNone/>
            </a:pPr>
            <a:endParaRPr lang="tr-TR" sz="6400" dirty="0">
              <a:solidFill>
                <a:srgbClr val="4472C4"/>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defTabSz="714375">
              <a:lnSpc>
                <a:spcPct val="120000"/>
              </a:lnSpc>
              <a:spcAft>
                <a:spcPts val="800"/>
              </a:spcAft>
              <a:buNone/>
            </a:pPr>
            <a:r>
              <a:rPr lang="tr-TR" sz="6400" i="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	Burada amaç sözü edilen destek programları ile mevcut durumda yeni üretim yöntem ve yatırımları ile verimliliği arttırırken, yeni yatırımlar için tarımsal işletmelerden çıkacak gider kalemlerini %50 desteklemek suretiyle nakit çıkışını yarı yarıya indirmek, yapılacak yatırımlarla işletmelerin aktifleri sağlam bir yapıya kavuşturarak uzun vadeli gelir getirici bir bilançoya sahip olmaktır. Bu destek unsuruyla işletmelerin nakit akışları hem iyileşecek hem de diğer destek programlarına başvurmak için motivasyon oluşturacak. </a:t>
            </a:r>
            <a:endParaRPr lang="tr-TR" sz="6400" i="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6" name="Başlık 1">
            <a:extLst>
              <a:ext uri="{FF2B5EF4-FFF2-40B4-BE49-F238E27FC236}">
                <a16:creationId xmlns:a16="http://schemas.microsoft.com/office/drawing/2014/main" id="{631E24DC-5121-4C45-99CA-64EF0449DB22}"/>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PROGRAMIN KONUSU, AMACI VE HEDEFLERİ</a:t>
            </a:r>
          </a:p>
        </p:txBody>
      </p:sp>
      <p:sp>
        <p:nvSpPr>
          <p:cNvPr id="9" name="3 Altbilgi Yer Tutucusu">
            <a:extLst>
              <a:ext uri="{FF2B5EF4-FFF2-40B4-BE49-F238E27FC236}">
                <a16:creationId xmlns:a16="http://schemas.microsoft.com/office/drawing/2014/main" id="{20C87412-BFF3-49DB-813A-657876E83B42}"/>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363185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Dikdörtgen 4">
            <a:extLst>
              <a:ext uri="{FF2B5EF4-FFF2-40B4-BE49-F238E27FC236}">
                <a16:creationId xmlns:a16="http://schemas.microsoft.com/office/drawing/2014/main" id="{722B1592-A0B2-4A13-8F02-864D496484C4}"/>
              </a:ext>
            </a:extLst>
          </p:cNvPr>
          <p:cNvSpPr>
            <a:spLocks noChangeArrowheads="1"/>
          </p:cNvSpPr>
          <p:nvPr/>
        </p:nvSpPr>
        <p:spPr bwMode="auto">
          <a:xfrm>
            <a:off x="1703389" y="1196975"/>
            <a:ext cx="86391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endParaRPr lang="tr-TR" altLang="tr-TR" sz="100" b="1">
              <a:solidFill>
                <a:srgbClr val="FF0000"/>
              </a:solidFill>
              <a:latin typeface="Times New Roman" panose="02020603050405020304" pitchFamily="18" charset="0"/>
              <a:cs typeface="Times New Roman" panose="02020603050405020304" pitchFamily="18" charset="0"/>
            </a:endParaRPr>
          </a:p>
          <a:p>
            <a:endParaRPr lang="tr-TR" altLang="tr-TR" sz="1000">
              <a:latin typeface="Times New Roman" panose="02020603050405020304" pitchFamily="18" charset="0"/>
              <a:cs typeface="Times New Roman" panose="02020603050405020304" pitchFamily="18" charset="0"/>
            </a:endParaRPr>
          </a:p>
        </p:txBody>
      </p:sp>
      <p:sp>
        <p:nvSpPr>
          <p:cNvPr id="40964" name="Dikdörtgen 2">
            <a:extLst>
              <a:ext uri="{FF2B5EF4-FFF2-40B4-BE49-F238E27FC236}">
                <a16:creationId xmlns:a16="http://schemas.microsoft.com/office/drawing/2014/main" id="{32A8DB3F-9D6A-4225-B3B1-0BECDD6F3075}"/>
              </a:ext>
            </a:extLst>
          </p:cNvPr>
          <p:cNvSpPr>
            <a:spLocks noChangeArrowheads="1"/>
          </p:cNvSpPr>
          <p:nvPr/>
        </p:nvSpPr>
        <p:spPr bwMode="auto">
          <a:xfrm>
            <a:off x="1057275" y="908050"/>
            <a:ext cx="1046797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1600" b="1" i="1" dirty="0">
                <a:solidFill>
                  <a:srgbClr val="0070C0"/>
                </a:solidFill>
                <a:latin typeface="Calibri" panose="020F0502020204030204" pitchFamily="34" charset="0"/>
                <a:cs typeface="Calibri" panose="020F0502020204030204" pitchFamily="34" charset="0"/>
              </a:rPr>
              <a:t>Süt ve süt ürünlerine yönelik yatırımlar </a:t>
            </a:r>
          </a:p>
          <a:p>
            <a:endParaRPr lang="tr-TR" altLang="tr-TR" sz="1600" dirty="0">
              <a:solidFill>
                <a:srgbClr val="0000CC"/>
              </a:solidFill>
              <a:latin typeface="Calibri" panose="020F0502020204030204" pitchFamily="34" charset="0"/>
              <a:cs typeface="Calibri" panose="020F0502020204030204" pitchFamily="34" charset="0"/>
            </a:endParaRPr>
          </a:p>
          <a:p>
            <a:r>
              <a:rPr lang="tr-TR" altLang="tr-TR" sz="1600" b="1" u="sng" dirty="0">
                <a:latin typeface="Calibri" panose="020F0502020204030204" pitchFamily="34" charset="0"/>
                <a:cs typeface="Calibri" panose="020F0502020204030204" pitchFamily="34" charset="0"/>
              </a:rPr>
              <a:t>Süt ve süt ürünlerinin işlenmesi, </a:t>
            </a:r>
            <a:r>
              <a:rPr lang="tr-TR" altLang="tr-TR" sz="1600" b="1" u="sng" dirty="0" err="1">
                <a:latin typeface="Calibri" panose="020F0502020204030204" pitchFamily="34" charset="0"/>
                <a:cs typeface="Calibri" panose="020F0502020204030204" pitchFamily="34" charset="0"/>
              </a:rPr>
              <a:t>homojenizasyonu</a:t>
            </a:r>
            <a:r>
              <a:rPr lang="tr-TR" altLang="tr-TR" sz="1600" b="1" u="sng" dirty="0">
                <a:latin typeface="Calibri" panose="020F0502020204030204" pitchFamily="34" charset="0"/>
                <a:cs typeface="Calibri" panose="020F0502020204030204" pitchFamily="34" charset="0"/>
              </a:rPr>
              <a:t>, pastörizasyonu, paketlenmesi, soğutulması ve depolanması</a:t>
            </a:r>
          </a:p>
          <a:p>
            <a:endParaRPr lang="tr-TR" altLang="tr-TR" sz="1600" dirty="0">
              <a:latin typeface="Calibri" panose="020F0502020204030204" pitchFamily="34" charset="0"/>
              <a:cs typeface="Calibri" panose="020F0502020204030204" pitchFamily="34" charset="0"/>
            </a:endParaRPr>
          </a:p>
          <a:p>
            <a:pPr algn="just"/>
            <a:r>
              <a:rPr lang="tr-TR" altLang="tr-TR" sz="1600" dirty="0">
                <a:latin typeface="Calibri" panose="020F0502020204030204" pitchFamily="34" charset="0"/>
                <a:cs typeface="Calibri" panose="020F0502020204030204" pitchFamily="34" charset="0"/>
              </a:rPr>
              <a:t>Yeni tesis, kısmen yapılmış yatırımların tamamlanması, kapasite artırımı ile teknoloji yenileme ve/veya modernizasyon projesi başvurularında; süt işleyen işletmeler, peynir altı suyu dahil, yatırımın sonunda günlük en az 10 ton kurulu işleme kapasitesine sahip olmalıdır. </a:t>
            </a:r>
          </a:p>
          <a:p>
            <a:pPr algn="just"/>
            <a:endParaRPr lang="tr-TR" altLang="tr-TR" sz="1600" dirty="0">
              <a:latin typeface="Calibri" panose="020F0502020204030204" pitchFamily="34" charset="0"/>
              <a:cs typeface="Calibri" panose="020F0502020204030204" pitchFamily="34" charset="0"/>
            </a:endParaRPr>
          </a:p>
          <a:p>
            <a:r>
              <a:rPr lang="tr-TR" altLang="tr-TR" sz="1600" b="1" dirty="0">
                <a:latin typeface="Calibri" panose="020F0502020204030204" pitchFamily="34" charset="0"/>
                <a:cs typeface="Calibri" panose="020F0502020204030204" pitchFamily="34" charset="0"/>
              </a:rPr>
              <a:t>Uygun harcama kapsamında kabul edilecek malzeme ve ekipmanlar: </a:t>
            </a:r>
          </a:p>
          <a:p>
            <a:pPr algn="just"/>
            <a:endParaRPr lang="tr-TR" altLang="tr-TR" sz="1600" dirty="0">
              <a:latin typeface="Calibri" panose="020F0502020204030204" pitchFamily="34" charset="0"/>
              <a:cs typeface="Calibri" panose="020F0502020204030204" pitchFamily="34" charset="0"/>
            </a:endParaRPr>
          </a:p>
          <a:p>
            <a:pPr algn="just"/>
            <a:r>
              <a:rPr lang="tr-TR" altLang="tr-TR" sz="1600" dirty="0">
                <a:latin typeface="Calibri" panose="020F0502020204030204" pitchFamily="34" charset="0"/>
                <a:cs typeface="Calibri" panose="020F0502020204030204" pitchFamily="34" charset="0"/>
              </a:rPr>
              <a:t>Süt kabul tankı, tartım kantarı, çiğ süt depo tankı, santrifüj pompa, otomatik </a:t>
            </a:r>
            <a:r>
              <a:rPr lang="tr-TR" altLang="tr-TR" sz="1600" dirty="0" err="1">
                <a:latin typeface="Calibri" panose="020F0502020204030204" pitchFamily="34" charset="0"/>
                <a:cs typeface="Calibri" panose="020F0502020204030204" pitchFamily="34" charset="0"/>
              </a:rPr>
              <a:t>pastörizatör</a:t>
            </a:r>
            <a:r>
              <a:rPr lang="tr-TR" altLang="tr-TR" sz="1600" dirty="0">
                <a:latin typeface="Calibri" panose="020F0502020204030204" pitchFamily="34" charset="0"/>
                <a:cs typeface="Calibri" panose="020F0502020204030204" pitchFamily="34" charset="0"/>
              </a:rPr>
              <a:t>, krema </a:t>
            </a:r>
            <a:r>
              <a:rPr lang="tr-TR" altLang="tr-TR" sz="1600" dirty="0" err="1">
                <a:latin typeface="Calibri" panose="020F0502020204030204" pitchFamily="34" charset="0"/>
                <a:cs typeface="Calibri" panose="020F0502020204030204" pitchFamily="34" charset="0"/>
              </a:rPr>
              <a:t>seperatörü</a:t>
            </a:r>
            <a:r>
              <a:rPr lang="tr-TR" altLang="tr-TR" sz="1600" dirty="0">
                <a:latin typeface="Calibri" panose="020F0502020204030204" pitchFamily="34" charset="0"/>
                <a:cs typeface="Calibri" panose="020F0502020204030204" pitchFamily="34" charset="0"/>
              </a:rPr>
              <a:t>, dinlendirme kazanı, CIP ünitesi (kimyasal tankı, su tankı, </a:t>
            </a:r>
            <a:r>
              <a:rPr lang="tr-TR" altLang="tr-TR" sz="1600" dirty="0" err="1">
                <a:latin typeface="Calibri" panose="020F0502020204030204" pitchFamily="34" charset="0"/>
                <a:cs typeface="Calibri" panose="020F0502020204030204" pitchFamily="34" charset="0"/>
              </a:rPr>
              <a:t>satrifüj</a:t>
            </a:r>
            <a:r>
              <a:rPr lang="tr-TR" altLang="tr-TR" sz="1600" dirty="0">
                <a:latin typeface="Calibri" panose="020F0502020204030204" pitchFamily="34" charset="0"/>
                <a:cs typeface="Calibri" panose="020F0502020204030204" pitchFamily="34" charset="0"/>
              </a:rPr>
              <a:t> pompa), mayalama teknesi, salamura </a:t>
            </a:r>
            <a:r>
              <a:rPr lang="tr-TR" altLang="tr-TR" sz="1600" dirty="0" err="1">
                <a:latin typeface="Calibri" panose="020F0502020204030204" pitchFamily="34" charset="0"/>
                <a:cs typeface="Calibri" panose="020F0502020204030204" pitchFamily="34" charset="0"/>
              </a:rPr>
              <a:t>pastörizatörü</a:t>
            </a:r>
            <a:r>
              <a:rPr lang="tr-TR" altLang="tr-TR" sz="1600" dirty="0">
                <a:latin typeface="Calibri" panose="020F0502020204030204" pitchFamily="34" charset="0"/>
                <a:cs typeface="Calibri" panose="020F0502020204030204" pitchFamily="34" charset="0"/>
              </a:rPr>
              <a:t>, kapama makinesi, teleme tarağı, karıştırma aparatı, faraş peynir arabası, proses tankı, tambur süzdürme, haşlama makinesi, kurutma arabaları, peynir kalıpları, doğrama makinesi, vakum makinesi, süzdürme arabası, arabalar, ambalajlama makinesi, dolum tankı, dolum makinesi, krema pastörize kazanı, yayık makinesi, şekillendirme makinesi, gramaj makinesi, soğuk oda, buhar kazanı ve tesisatı, laboratuvar malzemeleri, süt ürünlerinin işlenmesinde kullanılacak diğer makine ve ekipmanlar ile yeni tesislerde jeneratör alımları hibe kapsamında değerlendirilir. </a:t>
            </a:r>
          </a:p>
          <a:p>
            <a:pPr algn="just"/>
            <a:endParaRPr lang="tr-TR" altLang="tr-TR" sz="1600" dirty="0">
              <a:latin typeface="Calibri" panose="020F0502020204030204" pitchFamily="34" charset="0"/>
              <a:cs typeface="Calibri" panose="020F0502020204030204" pitchFamily="34" charset="0"/>
            </a:endParaRPr>
          </a:p>
          <a:p>
            <a:pPr algn="just"/>
            <a:r>
              <a:rPr lang="tr-TR" altLang="tr-TR" sz="1600" dirty="0">
                <a:latin typeface="Calibri" panose="020F0502020204030204" pitchFamily="34" charset="0"/>
                <a:cs typeface="Calibri" panose="020F0502020204030204" pitchFamily="34" charset="0"/>
              </a:rPr>
              <a:t>• Proje, uygulama sonunda gerekli olan ulusal izin ve ruhsatlara sahip olmalıdır. </a:t>
            </a:r>
          </a:p>
          <a:p>
            <a:pPr algn="just"/>
            <a:endParaRPr lang="tr-TR" altLang="tr-TR" sz="1600" dirty="0">
              <a:latin typeface="Calibri" panose="020F0502020204030204" pitchFamily="34" charset="0"/>
              <a:cs typeface="Calibri" panose="020F0502020204030204" pitchFamily="34" charset="0"/>
            </a:endParaRPr>
          </a:p>
        </p:txBody>
      </p:sp>
      <p:sp>
        <p:nvSpPr>
          <p:cNvPr id="10" name="3 Altbilgi Yer Tutucusu">
            <a:extLst>
              <a:ext uri="{FF2B5EF4-FFF2-40B4-BE49-F238E27FC236}">
                <a16:creationId xmlns:a16="http://schemas.microsoft.com/office/drawing/2014/main" id="{F4397165-9B25-4C14-8BF4-B1DAC8B0FB1C}"/>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4" name="Başlık 1">
            <a:extLst>
              <a:ext uri="{FF2B5EF4-FFF2-40B4-BE49-F238E27FC236}">
                <a16:creationId xmlns:a16="http://schemas.microsoft.com/office/drawing/2014/main" id="{CAAE2395-9C95-4FE6-A177-6776B9EDBE1B}"/>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altLang="tr-TR" sz="1800" b="1" i="1" dirty="0">
                <a:solidFill>
                  <a:srgbClr val="7030A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TARIMSAL ÜRÜNLERİN İŞLENMESİ, KURUTULMASI, DONDURULMASI, PAKETLENMESİ VE DEPOLANMASI</a:t>
            </a:r>
          </a:p>
          <a:p>
            <a:pPr algn="ctr"/>
            <a:endParaRPr lang="tr-TR" sz="2800" b="1" i="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Dikdörtgen 4">
            <a:extLst>
              <a:ext uri="{FF2B5EF4-FFF2-40B4-BE49-F238E27FC236}">
                <a16:creationId xmlns:a16="http://schemas.microsoft.com/office/drawing/2014/main" id="{FBC22516-9FE0-4DAD-BD19-366209C5A688}"/>
              </a:ext>
            </a:extLst>
          </p:cNvPr>
          <p:cNvSpPr>
            <a:spLocks noChangeArrowheads="1"/>
          </p:cNvSpPr>
          <p:nvPr/>
        </p:nvSpPr>
        <p:spPr bwMode="auto">
          <a:xfrm>
            <a:off x="1703389" y="1196975"/>
            <a:ext cx="86391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endParaRPr lang="tr-TR" altLang="tr-TR" sz="100" b="1">
              <a:solidFill>
                <a:srgbClr val="FF0000"/>
              </a:solidFill>
              <a:latin typeface="Times New Roman" panose="02020603050405020304" pitchFamily="18" charset="0"/>
              <a:cs typeface="Times New Roman" panose="02020603050405020304" pitchFamily="18" charset="0"/>
            </a:endParaRPr>
          </a:p>
          <a:p>
            <a:endParaRPr lang="tr-TR" altLang="tr-TR" sz="1000">
              <a:latin typeface="Times New Roman" panose="02020603050405020304" pitchFamily="18" charset="0"/>
              <a:cs typeface="Times New Roman" panose="02020603050405020304" pitchFamily="18" charset="0"/>
            </a:endParaRPr>
          </a:p>
        </p:txBody>
      </p:sp>
      <p:sp>
        <p:nvSpPr>
          <p:cNvPr id="41988" name="Dikdörtgen 2">
            <a:extLst>
              <a:ext uri="{FF2B5EF4-FFF2-40B4-BE49-F238E27FC236}">
                <a16:creationId xmlns:a16="http://schemas.microsoft.com/office/drawing/2014/main" id="{16FF8C73-0ABB-4F10-A627-896EC8548418}"/>
              </a:ext>
            </a:extLst>
          </p:cNvPr>
          <p:cNvSpPr>
            <a:spLocks noChangeArrowheads="1"/>
          </p:cNvSpPr>
          <p:nvPr/>
        </p:nvSpPr>
        <p:spPr bwMode="auto">
          <a:xfrm>
            <a:off x="1057275" y="968376"/>
            <a:ext cx="10458450"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1600" b="1" dirty="0">
                <a:solidFill>
                  <a:srgbClr val="0070C0"/>
                </a:solidFill>
                <a:latin typeface="Calibri" panose="020F0502020204030204" pitchFamily="34" charset="0"/>
                <a:cs typeface="Calibri" panose="020F0502020204030204" pitchFamily="34" charset="0"/>
              </a:rPr>
              <a:t> </a:t>
            </a:r>
          </a:p>
          <a:p>
            <a:r>
              <a:rPr lang="tr-TR" altLang="tr-TR" sz="1600" b="1" i="1" dirty="0">
                <a:solidFill>
                  <a:srgbClr val="0070C0"/>
                </a:solidFill>
                <a:latin typeface="Calibri" panose="020F0502020204030204" pitchFamily="34" charset="0"/>
                <a:cs typeface="Calibri" panose="020F0502020204030204" pitchFamily="34" charset="0"/>
              </a:rPr>
              <a:t>Süt Toplama Tesisleri </a:t>
            </a:r>
          </a:p>
          <a:p>
            <a:endParaRPr lang="tr-TR" altLang="tr-TR" sz="1600" dirty="0">
              <a:latin typeface="Calibri" panose="020F0502020204030204" pitchFamily="34" charset="0"/>
              <a:cs typeface="Calibri" panose="020F0502020204030204" pitchFamily="34" charset="0"/>
            </a:endParaRPr>
          </a:p>
          <a:p>
            <a:pPr algn="just"/>
            <a:r>
              <a:rPr lang="tr-TR" altLang="tr-TR" sz="1600" dirty="0">
                <a:latin typeface="Calibri" panose="020F0502020204030204" pitchFamily="34" charset="0"/>
                <a:cs typeface="Calibri" panose="020F0502020204030204" pitchFamily="34" charset="0"/>
              </a:rPr>
              <a:t>Yeni tesis niteliğindeki küçük ve orta ölçekli süt toplama merkezlerinin kurulması, mevcut süt işleyen işletmelere bağlı olarak hasat sonrası kayıpları asgari düzeye indirmek için soğuk zincirin sağlanması amacı ile teknoloji yenileme ve/veya modernizasyon niteliğinde süt toplama merkezlerinin geliştirilmesine yönelik başvuruları kapsamaktadır. </a:t>
            </a:r>
          </a:p>
          <a:p>
            <a:endParaRPr lang="tr-TR" altLang="tr-TR" sz="1600" b="1" dirty="0">
              <a:solidFill>
                <a:srgbClr val="FF0000"/>
              </a:solidFill>
              <a:latin typeface="Calibri" panose="020F0502020204030204" pitchFamily="34" charset="0"/>
              <a:cs typeface="Calibri" panose="020F0502020204030204" pitchFamily="34" charset="0"/>
            </a:endParaRPr>
          </a:p>
          <a:p>
            <a:endParaRPr lang="tr-TR" altLang="tr-TR" sz="1600" b="1" dirty="0">
              <a:solidFill>
                <a:srgbClr val="FF0000"/>
              </a:solidFill>
              <a:latin typeface="Calibri" panose="020F0502020204030204" pitchFamily="34" charset="0"/>
              <a:cs typeface="Calibri" panose="020F0502020204030204" pitchFamily="34" charset="0"/>
            </a:endParaRPr>
          </a:p>
          <a:p>
            <a:r>
              <a:rPr lang="tr-TR" altLang="tr-TR" sz="1600" b="1" i="1" dirty="0">
                <a:solidFill>
                  <a:srgbClr val="0070C0"/>
                </a:solidFill>
                <a:latin typeface="Calibri" panose="020F0502020204030204" pitchFamily="34" charset="0"/>
                <a:cs typeface="Calibri" panose="020F0502020204030204" pitchFamily="34" charset="0"/>
              </a:rPr>
              <a:t>Arıcılık ürünlerinin işlenmesine yönelik yatırımlar </a:t>
            </a:r>
          </a:p>
          <a:p>
            <a:endParaRPr lang="tr-TR" altLang="tr-TR" sz="1600" dirty="0">
              <a:latin typeface="Calibri" panose="020F0502020204030204" pitchFamily="34" charset="0"/>
              <a:cs typeface="Calibri" panose="020F0502020204030204" pitchFamily="34" charset="0"/>
            </a:endParaRPr>
          </a:p>
          <a:p>
            <a:pPr algn="just"/>
            <a:r>
              <a:rPr lang="tr-TR" altLang="tr-TR" sz="1600" dirty="0">
                <a:latin typeface="Calibri" panose="020F0502020204030204" pitchFamily="34" charset="0"/>
                <a:cs typeface="Calibri" panose="020F0502020204030204" pitchFamily="34" charset="0"/>
              </a:rPr>
              <a:t>Arıcılık ürünlerinin (bal, polen, arı sütü, </a:t>
            </a:r>
            <a:r>
              <a:rPr lang="tr-TR" altLang="tr-TR" sz="1600" dirty="0" err="1">
                <a:latin typeface="Calibri" panose="020F0502020204030204" pitchFamily="34" charset="0"/>
                <a:cs typeface="Calibri" panose="020F0502020204030204" pitchFamily="34" charset="0"/>
              </a:rPr>
              <a:t>propolis</a:t>
            </a:r>
            <a:r>
              <a:rPr lang="tr-TR" altLang="tr-TR" sz="1600" dirty="0">
                <a:latin typeface="Calibri" panose="020F0502020204030204" pitchFamily="34" charset="0"/>
                <a:cs typeface="Calibri" panose="020F0502020204030204" pitchFamily="34" charset="0"/>
              </a:rPr>
              <a:t> vb.) işlenmesi, paketlenmesi ve depolanmasına yönelik yeni tesis, kısmen yapılmış yatırımların </a:t>
            </a:r>
            <a:r>
              <a:rPr lang="tr-TR" altLang="tr-TR" sz="1600" dirty="0" err="1">
                <a:latin typeface="Calibri" panose="020F0502020204030204" pitchFamily="34" charset="0"/>
                <a:cs typeface="Calibri" panose="020F0502020204030204" pitchFamily="34" charset="0"/>
              </a:rPr>
              <a:t>tamamlanmsı</a:t>
            </a:r>
            <a:r>
              <a:rPr lang="tr-TR" altLang="tr-TR" sz="1600" dirty="0">
                <a:latin typeface="Calibri" panose="020F0502020204030204" pitchFamily="34" charset="0"/>
                <a:cs typeface="Calibri" panose="020F0502020204030204" pitchFamily="34" charset="0"/>
              </a:rPr>
              <a:t>, kapasite artırımı ile teknoloji yenileme ve/veya modernizasyon niteliğinde makine/ekipman alımı ve inşaat işlerinin gerçekleştirilmesi için başvurular kabul edilecektir. </a:t>
            </a:r>
          </a:p>
          <a:p>
            <a:endParaRPr lang="tr-TR" altLang="tr-TR" dirty="0"/>
          </a:p>
          <a:p>
            <a:endParaRPr lang="tr-TR" altLang="tr-TR" dirty="0"/>
          </a:p>
        </p:txBody>
      </p:sp>
      <p:sp>
        <p:nvSpPr>
          <p:cNvPr id="9" name="3 Altbilgi Yer Tutucusu">
            <a:extLst>
              <a:ext uri="{FF2B5EF4-FFF2-40B4-BE49-F238E27FC236}">
                <a16:creationId xmlns:a16="http://schemas.microsoft.com/office/drawing/2014/main" id="{F2D19FB8-470F-4F45-855E-67A54ACE403B}"/>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3" name="Başlık 1">
            <a:extLst>
              <a:ext uri="{FF2B5EF4-FFF2-40B4-BE49-F238E27FC236}">
                <a16:creationId xmlns:a16="http://schemas.microsoft.com/office/drawing/2014/main" id="{F590D75B-DE0A-4495-AB99-4F6496F9A69A}"/>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altLang="tr-TR" sz="1800" b="1" i="1" dirty="0">
                <a:solidFill>
                  <a:srgbClr val="7030A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TARIMSAL ÜRÜNLERİN İŞLENMESİ, KURUTULMASI, DONDURULMASI, PAKETLENMESİ VE DEPOLANMASI</a:t>
            </a:r>
          </a:p>
          <a:p>
            <a:pPr algn="ctr"/>
            <a:endParaRPr lang="tr-TR" sz="2800" b="1" i="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Dikdörtgen 4">
            <a:extLst>
              <a:ext uri="{FF2B5EF4-FFF2-40B4-BE49-F238E27FC236}">
                <a16:creationId xmlns:a16="http://schemas.microsoft.com/office/drawing/2014/main" id="{C0076235-BCCD-4C75-A4B6-2B8A0D3ED002}"/>
              </a:ext>
            </a:extLst>
          </p:cNvPr>
          <p:cNvSpPr>
            <a:spLocks noChangeArrowheads="1"/>
          </p:cNvSpPr>
          <p:nvPr/>
        </p:nvSpPr>
        <p:spPr bwMode="auto">
          <a:xfrm>
            <a:off x="1703389" y="1196975"/>
            <a:ext cx="86391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endParaRPr lang="tr-TR" altLang="tr-TR" sz="100" b="1">
              <a:solidFill>
                <a:srgbClr val="FF0000"/>
              </a:solidFill>
              <a:latin typeface="Times New Roman" panose="02020603050405020304" pitchFamily="18" charset="0"/>
              <a:cs typeface="Times New Roman" panose="02020603050405020304" pitchFamily="18" charset="0"/>
            </a:endParaRPr>
          </a:p>
          <a:p>
            <a:endParaRPr lang="tr-TR" altLang="tr-TR" sz="1000">
              <a:latin typeface="Times New Roman" panose="02020603050405020304" pitchFamily="18" charset="0"/>
              <a:cs typeface="Times New Roman" panose="02020603050405020304" pitchFamily="18" charset="0"/>
            </a:endParaRPr>
          </a:p>
        </p:txBody>
      </p:sp>
      <p:sp>
        <p:nvSpPr>
          <p:cNvPr id="28677" name="Dikdörtgen 2">
            <a:extLst>
              <a:ext uri="{FF2B5EF4-FFF2-40B4-BE49-F238E27FC236}">
                <a16:creationId xmlns:a16="http://schemas.microsoft.com/office/drawing/2014/main" id="{AD9D4386-95C8-4F23-BDD6-FB333FB932E4}"/>
              </a:ext>
            </a:extLst>
          </p:cNvPr>
          <p:cNvSpPr>
            <a:spLocks noChangeArrowheads="1"/>
          </p:cNvSpPr>
          <p:nvPr/>
        </p:nvSpPr>
        <p:spPr bwMode="auto">
          <a:xfrm>
            <a:off x="1057274" y="1052513"/>
            <a:ext cx="10448925"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Ç-ÇELİK SİLO VE SOĞUK HAVA DEPOSU</a:t>
            </a:r>
          </a:p>
          <a:p>
            <a:pPr>
              <a:defRPr/>
            </a:pPr>
            <a:endParaRPr lang="tr-TR" altLang="tr-TR" sz="1600" b="1" dirty="0">
              <a:latin typeface="Calibri" panose="020F0502020204030204" pitchFamily="34" charset="0"/>
              <a:cs typeface="Calibri" panose="020F0502020204030204" pitchFamily="34" charset="0"/>
            </a:endParaRPr>
          </a:p>
          <a:p>
            <a:pPr algn="just">
              <a:defRPr/>
            </a:pPr>
            <a:r>
              <a:rPr lang="tr-TR" altLang="tr-TR" sz="1600" dirty="0">
                <a:latin typeface="Calibri" panose="020F0502020204030204" pitchFamily="34" charset="0"/>
                <a:cs typeface="Calibri" panose="020F0502020204030204" pitchFamily="34" charset="0"/>
              </a:rPr>
              <a:t>Tarımsal ürünlerin depolanmasına yönelik başvurularda çelik silo ve soğuk hava deposu yapımına yönelik yeni tesis başvuruları hibe desteği kapsamında değerlendirilir. </a:t>
            </a:r>
          </a:p>
          <a:p>
            <a:pPr algn="just">
              <a:defRPr/>
            </a:pPr>
            <a:endParaRPr lang="tr-TR" altLang="tr-TR" sz="1600" dirty="0">
              <a:latin typeface="Calibri" panose="020F0502020204030204" pitchFamily="34" charset="0"/>
              <a:cs typeface="Calibri" panose="020F0502020204030204" pitchFamily="34" charset="0"/>
            </a:endParaRPr>
          </a:p>
          <a:p>
            <a:pPr algn="just">
              <a:defRPr/>
            </a:pPr>
            <a:r>
              <a:rPr lang="tr-TR" altLang="tr-TR" sz="1600" dirty="0">
                <a:latin typeface="Calibri" panose="020F0502020204030204" pitchFamily="34" charset="0"/>
                <a:cs typeface="Calibri" panose="020F0502020204030204" pitchFamily="34" charset="0"/>
              </a:rPr>
              <a:t>Bu konu başlığı altında; </a:t>
            </a:r>
          </a:p>
          <a:p>
            <a:pPr algn="just">
              <a:defRPr/>
            </a:pPr>
            <a:endParaRPr lang="tr-TR" altLang="tr-TR" sz="16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Tarımsal ürünlerin depolanmasına yönelik olarak sadece çelik silo ve soğuk hava deposu başvuruları hibe desteği kapsamında değerlendirilir. </a:t>
            </a:r>
          </a:p>
          <a:p>
            <a:pPr marL="285750" indent="-285750" algn="just">
              <a:buFont typeface="Wingdings" panose="05000000000000000000" pitchFamily="2" charset="2"/>
              <a:buChar char="Ø"/>
              <a:defRPr/>
            </a:pPr>
            <a:endParaRPr lang="tr-TR" altLang="tr-TR" sz="16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Doğal yapılar için depolama başvurusu kabul edilmez. </a:t>
            </a:r>
          </a:p>
          <a:p>
            <a:pPr marL="285750" indent="-285750" algn="just">
              <a:buFont typeface="Wingdings" panose="05000000000000000000" pitchFamily="2" charset="2"/>
              <a:buChar char="Ø"/>
              <a:defRPr/>
            </a:pPr>
            <a:endParaRPr lang="tr-TR" altLang="tr-TR" sz="1600"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 Soğuk hava deposu için yapılan yeni tesis başvurularında hayvansal ürünler, su ürünleri ve/veya bitkisel ürünler depolanabilir. </a:t>
            </a:r>
          </a:p>
          <a:p>
            <a:pPr>
              <a:defRPr/>
            </a:pPr>
            <a:endParaRPr lang="tr-TR" altLang="tr-TR" dirty="0"/>
          </a:p>
          <a:p>
            <a:pPr>
              <a:defRPr/>
            </a:pPr>
            <a:endParaRPr lang="tr-TR" altLang="tr-TR" dirty="0"/>
          </a:p>
        </p:txBody>
      </p:sp>
      <p:sp>
        <p:nvSpPr>
          <p:cNvPr id="9" name="3 Altbilgi Yer Tutucusu">
            <a:extLst>
              <a:ext uri="{FF2B5EF4-FFF2-40B4-BE49-F238E27FC236}">
                <a16:creationId xmlns:a16="http://schemas.microsoft.com/office/drawing/2014/main" id="{BF562EA9-9F13-4DE1-9921-526CC702FEE0}"/>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3" name="Başlık 1">
            <a:extLst>
              <a:ext uri="{FF2B5EF4-FFF2-40B4-BE49-F238E27FC236}">
                <a16:creationId xmlns:a16="http://schemas.microsoft.com/office/drawing/2014/main" id="{00A7DB3E-F793-4FF9-BAC0-B2B194760B5F}"/>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altLang="tr-TR" sz="1800" b="1" i="1" dirty="0">
                <a:solidFill>
                  <a:srgbClr val="7030A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TARIMSAL ÜRÜNLERİN İŞLENMESİ, KURUTULMASI, DONDURULMASI, PAKETLENMESİ VE DEPOLANMASI</a:t>
            </a:r>
          </a:p>
          <a:p>
            <a:pPr algn="ctr"/>
            <a:endParaRPr lang="tr-TR" sz="2800" b="1" i="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098AF113-3499-4460-9ADA-ACE125133A72}"/>
              </a:ext>
            </a:extLst>
          </p:cNvPr>
          <p:cNvSpPr/>
          <p:nvPr/>
        </p:nvSpPr>
        <p:spPr>
          <a:xfrm>
            <a:off x="1076325" y="908051"/>
            <a:ext cx="10439400" cy="4308872"/>
          </a:xfrm>
          <a:prstGeom prst="rect">
            <a:avLst/>
          </a:prstGeom>
        </p:spPr>
        <p:txBody>
          <a:bodyPr wrap="square">
            <a:spAutoFit/>
          </a:bodyPr>
          <a:lstStyle/>
          <a:p>
            <a:pPr>
              <a:defRPr/>
            </a:pP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HAYVANSAL VE BİTKİSEL ORİJİNLİ GÜBRE İŞLENMESİ, PAKETLENMESİ  DEPOLANMASI</a:t>
            </a:r>
          </a:p>
          <a:p>
            <a:pPr algn="just">
              <a:defRPr/>
            </a:pPr>
            <a:endParaRPr lang="tr-TR" sz="1600" b="1" dirty="0">
              <a:solidFill>
                <a:srgbClr val="FF0000"/>
              </a:solidFill>
              <a:latin typeface="Calibri" panose="020F0502020204030204" pitchFamily="34" charset="0"/>
              <a:cs typeface="Calibri" panose="020F0502020204030204" pitchFamily="34" charset="0"/>
            </a:endParaRPr>
          </a:p>
          <a:p>
            <a:pPr algn="just">
              <a:defRPr/>
            </a:pPr>
            <a:r>
              <a:rPr lang="tr-TR" sz="1600" b="1" u="sng" dirty="0">
                <a:solidFill>
                  <a:srgbClr val="0070C0"/>
                </a:solidFill>
                <a:latin typeface="Calibri" panose="020F0502020204030204" pitchFamily="34" charset="0"/>
                <a:cs typeface="Calibri" panose="020F0502020204030204" pitchFamily="34" charset="0"/>
              </a:rPr>
              <a:t>1) Hayvansal Orijinli Gübreler</a:t>
            </a:r>
            <a:r>
              <a:rPr lang="tr-TR" sz="1600" dirty="0">
                <a:solidFill>
                  <a:srgbClr val="0070C0"/>
                </a:solidFill>
                <a:latin typeface="Calibri" panose="020F0502020204030204" pitchFamily="34" charset="0"/>
                <a:cs typeface="Calibri" panose="020F0502020204030204" pitchFamily="34" charset="0"/>
              </a:rPr>
              <a:t>: </a:t>
            </a:r>
            <a:r>
              <a:rPr lang="tr-TR" sz="1600" dirty="0">
                <a:latin typeface="Calibri" panose="020F0502020204030204" pitchFamily="34" charset="0"/>
                <a:cs typeface="Calibri" panose="020F0502020204030204" pitchFamily="34" charset="0"/>
              </a:rPr>
              <a:t>Hayvanların dışkıları ile yataklıklarının artıklarından oluşan ürün (ahır gübresi veya çiftlik gübresi) </a:t>
            </a:r>
          </a:p>
          <a:p>
            <a:pPr algn="just">
              <a:defRPr/>
            </a:pPr>
            <a:endParaRPr lang="tr-TR" sz="1600" b="1" u="sng" dirty="0">
              <a:latin typeface="Calibri" panose="020F0502020204030204" pitchFamily="34" charset="0"/>
              <a:cs typeface="Calibri" panose="020F0502020204030204" pitchFamily="34" charset="0"/>
            </a:endParaRPr>
          </a:p>
          <a:p>
            <a:pPr algn="just">
              <a:defRPr/>
            </a:pPr>
            <a:r>
              <a:rPr lang="tr-TR" sz="1600" b="1" u="sng" dirty="0">
                <a:solidFill>
                  <a:srgbClr val="0070C0"/>
                </a:solidFill>
                <a:latin typeface="Calibri" panose="020F0502020204030204" pitchFamily="34" charset="0"/>
                <a:cs typeface="Calibri" panose="020F0502020204030204" pitchFamily="34" charset="0"/>
              </a:rPr>
              <a:t>2) Bitkisel Orijinli Gübreler:</a:t>
            </a:r>
            <a:r>
              <a:rPr lang="tr-TR" sz="1600" b="1" dirty="0">
                <a:solidFill>
                  <a:srgbClr val="0070C0"/>
                </a:solidFill>
                <a:latin typeface="Calibri" panose="020F0502020204030204" pitchFamily="34" charset="0"/>
                <a:cs typeface="Calibri" panose="020F0502020204030204" pitchFamily="34" charset="0"/>
              </a:rPr>
              <a:t> </a:t>
            </a:r>
            <a:r>
              <a:rPr lang="tr-TR" sz="1600" dirty="0">
                <a:latin typeface="Calibri" panose="020F0502020204030204" pitchFamily="34" charset="0"/>
                <a:cs typeface="Calibri" panose="020F0502020204030204" pitchFamily="34" charset="0"/>
              </a:rPr>
              <a:t>Tarımsal amaçlı yetiştirilen bitkilerin kendisinden ya da işlenmesi sonrası elde edilen yan ürünlerinden oluşan ürün (örnek sera veya budama atıkları </a:t>
            </a:r>
            <a:r>
              <a:rPr lang="tr-TR" sz="1600" dirty="0" err="1">
                <a:latin typeface="Calibri" panose="020F0502020204030204" pitchFamily="34" charset="0"/>
                <a:cs typeface="Calibri" panose="020F0502020204030204" pitchFamily="34" charset="0"/>
              </a:rPr>
              <a:t>v.b</a:t>
            </a:r>
            <a:r>
              <a:rPr lang="tr-TR" sz="1600" dirty="0">
                <a:latin typeface="Calibri" panose="020F0502020204030204" pitchFamily="34" charset="0"/>
                <a:cs typeface="Calibri" panose="020F0502020204030204" pitchFamily="34" charset="0"/>
              </a:rPr>
              <a:t>.) </a:t>
            </a:r>
          </a:p>
          <a:p>
            <a:pPr algn="just">
              <a:defRPr/>
            </a:pPr>
            <a:endParaRPr lang="tr-TR" sz="1600" b="1" dirty="0">
              <a:solidFill>
                <a:srgbClr val="FF0000"/>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Yeni tesis veya tamamlama yatırımı başvurularında sunulan projede mutlaka işleme ve paketleme üniteleri birlikte yer almalıdır. </a:t>
            </a: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Hayvansal ve bitkisel orijinli gübrelerin her biri için tek başvuru yapılabileceği gibi iki konuyu birlikte içeren başvuru da yapılabilir. </a:t>
            </a: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Yeni tesis veya tamamlama kapsamında sadece işleme veya sadece paketleme tesisi projelendirildiğinde başvuru iptal edilir ve hibe desteği verilmez. </a:t>
            </a: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Solucan gübresi başvuruları hibe desteği kapsamı dışındadır. </a:t>
            </a:r>
          </a:p>
          <a:p>
            <a:pPr marL="285750" indent="-285750" algn="just">
              <a:buFont typeface="Wingdings" panose="05000000000000000000" pitchFamily="2" charset="2"/>
              <a:buChar char="Ø"/>
              <a:defRPr/>
            </a:pPr>
            <a:r>
              <a:rPr lang="tr-TR" sz="1600" dirty="0">
                <a:latin typeface="Calibri" panose="020F0502020204030204" pitchFamily="34" charset="0"/>
                <a:cs typeface="Calibri" panose="020F0502020204030204" pitchFamily="34" charset="0"/>
              </a:rPr>
              <a:t>Gübre toplayıcı ve taşıyıcı işlevi yapan kendinden hareketli ya da çekilir tip makine ve ekipman hibe desteği kapsamında değerlendirilmez. </a:t>
            </a:r>
            <a:endParaRPr lang="tr-TR" sz="1600" dirty="0">
              <a:solidFill>
                <a:srgbClr val="FF0000"/>
              </a:solidFill>
              <a:latin typeface="Calibri" panose="020F0502020204030204" pitchFamily="34" charset="0"/>
              <a:cs typeface="Calibri" panose="020F0502020204030204" pitchFamily="34" charset="0"/>
            </a:endParaRPr>
          </a:p>
        </p:txBody>
      </p:sp>
      <p:sp>
        <p:nvSpPr>
          <p:cNvPr id="8" name="3 Altbilgi Yer Tutucusu">
            <a:extLst>
              <a:ext uri="{FF2B5EF4-FFF2-40B4-BE49-F238E27FC236}">
                <a16:creationId xmlns:a16="http://schemas.microsoft.com/office/drawing/2014/main" id="{C9B8E88B-A2DD-40A7-ABFE-A901C62173FF}"/>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2" name="Başlık 1">
            <a:extLst>
              <a:ext uri="{FF2B5EF4-FFF2-40B4-BE49-F238E27FC236}">
                <a16:creationId xmlns:a16="http://schemas.microsoft.com/office/drawing/2014/main" id="{DDB5BF0E-C75B-4994-8CA2-671A0D80387F}"/>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altLang="tr-TR" sz="1800" b="1" i="1" dirty="0">
                <a:solidFill>
                  <a:srgbClr val="7030A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HAYVANSAL VE BİTKİSEL ORİJİNLİ GÜBRE İŞLENMESİ, PAKETLENMESİ VE DEPOLANMASI YATIRIMLARI</a:t>
            </a:r>
          </a:p>
          <a:p>
            <a:pPr algn="ctr"/>
            <a:endParaRPr lang="tr-TR" sz="2800" b="1" i="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B312264-06B7-4DA6-8980-AA8EB1D8F584}"/>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49157" name="Dikdörtgen 2">
            <a:extLst>
              <a:ext uri="{FF2B5EF4-FFF2-40B4-BE49-F238E27FC236}">
                <a16:creationId xmlns:a16="http://schemas.microsoft.com/office/drawing/2014/main" id="{40516BF3-7416-4224-AA01-9BED87695944}"/>
              </a:ext>
            </a:extLst>
          </p:cNvPr>
          <p:cNvSpPr>
            <a:spLocks noChangeArrowheads="1"/>
          </p:cNvSpPr>
          <p:nvPr/>
        </p:nvSpPr>
        <p:spPr bwMode="auto">
          <a:xfrm>
            <a:off x="1778938" y="1112243"/>
            <a:ext cx="8634123"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1600" dirty="0">
                <a:solidFill>
                  <a:srgbClr val="000000"/>
                </a:solidFill>
                <a:latin typeface="Calibri" panose="020F0502020204030204" pitchFamily="34" charset="0"/>
                <a:cs typeface="Calibri" panose="020F0502020204030204" pitchFamily="34" charset="0"/>
              </a:rPr>
              <a:t>1. Ağaç Gövdesi Silkeleme Makineleri (Ceviz-Badem-Fındık-Zeytin Vb.) Meyve Ağaçları </a:t>
            </a:r>
          </a:p>
          <a:p>
            <a:r>
              <a:rPr lang="tr-TR" altLang="tr-TR" sz="1600" dirty="0">
                <a:solidFill>
                  <a:srgbClr val="000000"/>
                </a:solidFill>
                <a:latin typeface="Calibri" panose="020F0502020204030204" pitchFamily="34" charset="0"/>
                <a:cs typeface="Calibri" panose="020F0502020204030204" pitchFamily="34" charset="0"/>
              </a:rPr>
              <a:t>2. Akülü Meyve Budama Makası Ve Budama Testeresi </a:t>
            </a:r>
          </a:p>
          <a:p>
            <a:r>
              <a:rPr lang="tr-TR" altLang="tr-TR" sz="1600" dirty="0">
                <a:solidFill>
                  <a:srgbClr val="000000"/>
                </a:solidFill>
                <a:latin typeface="Calibri" panose="020F0502020204030204" pitchFamily="34" charset="0"/>
                <a:cs typeface="Calibri" panose="020F0502020204030204" pitchFamily="34" charset="0"/>
              </a:rPr>
              <a:t>3. Anıza Ekim Makinesi (Mibzer) </a:t>
            </a:r>
          </a:p>
          <a:p>
            <a:r>
              <a:rPr lang="tr-TR" altLang="tr-TR" sz="1600" dirty="0">
                <a:solidFill>
                  <a:srgbClr val="000000"/>
                </a:solidFill>
                <a:latin typeface="Calibri" panose="020F0502020204030204" pitchFamily="34" charset="0"/>
                <a:cs typeface="Calibri" panose="020F0502020204030204" pitchFamily="34" charset="0"/>
              </a:rPr>
              <a:t>4. Antep Fıstığı Soyma Makinesi </a:t>
            </a:r>
          </a:p>
          <a:p>
            <a:r>
              <a:rPr lang="tr-TR" altLang="tr-TR" sz="1600" dirty="0">
                <a:solidFill>
                  <a:srgbClr val="000000"/>
                </a:solidFill>
                <a:latin typeface="Calibri" panose="020F0502020204030204" pitchFamily="34" charset="0"/>
                <a:cs typeface="Calibri" panose="020F0502020204030204" pitchFamily="34" charset="0"/>
              </a:rPr>
              <a:t>5. Arıcılık Makine Ve Ekipmanları </a:t>
            </a:r>
          </a:p>
          <a:p>
            <a:r>
              <a:rPr lang="tr-TR" altLang="tr-TR" sz="1600" dirty="0">
                <a:solidFill>
                  <a:srgbClr val="000000"/>
                </a:solidFill>
                <a:latin typeface="Calibri" panose="020F0502020204030204" pitchFamily="34" charset="0"/>
                <a:cs typeface="Calibri" panose="020F0502020204030204" pitchFamily="34" charset="0"/>
              </a:rPr>
              <a:t>6. </a:t>
            </a:r>
            <a:r>
              <a:rPr lang="tr-TR" altLang="tr-TR" sz="1600" dirty="0" err="1">
                <a:solidFill>
                  <a:srgbClr val="000000"/>
                </a:solidFill>
                <a:latin typeface="Calibri" panose="020F0502020204030204" pitchFamily="34" charset="0"/>
                <a:cs typeface="Calibri" panose="020F0502020204030204" pitchFamily="34" charset="0"/>
              </a:rPr>
              <a:t>Atomizör</a:t>
            </a:r>
            <a:r>
              <a:rPr lang="tr-TR" altLang="tr-TR" sz="1600" dirty="0">
                <a:solidFill>
                  <a:srgbClr val="000000"/>
                </a:solidFill>
                <a:latin typeface="Calibri" panose="020F0502020204030204" pitchFamily="34" charset="0"/>
                <a:cs typeface="Calibri" panose="020F0502020204030204" pitchFamily="34" charset="0"/>
              </a:rPr>
              <a:t> </a:t>
            </a:r>
          </a:p>
          <a:p>
            <a:r>
              <a:rPr lang="tr-TR" altLang="tr-TR" sz="1600" dirty="0">
                <a:solidFill>
                  <a:srgbClr val="000000"/>
                </a:solidFill>
                <a:latin typeface="Calibri" panose="020F0502020204030204" pitchFamily="34" charset="0"/>
                <a:cs typeface="Calibri" panose="020F0502020204030204" pitchFamily="34" charset="0"/>
              </a:rPr>
              <a:t>7. Badem Kırma Makinesi </a:t>
            </a:r>
          </a:p>
          <a:p>
            <a:r>
              <a:rPr lang="tr-TR" altLang="tr-TR" sz="1600" dirty="0">
                <a:solidFill>
                  <a:srgbClr val="000000"/>
                </a:solidFill>
                <a:latin typeface="Calibri" panose="020F0502020204030204" pitchFamily="34" charset="0"/>
                <a:cs typeface="Calibri" panose="020F0502020204030204" pitchFamily="34" charset="0"/>
              </a:rPr>
              <a:t>8. Badem Soyma Makinesi </a:t>
            </a:r>
          </a:p>
          <a:p>
            <a:r>
              <a:rPr lang="nb-NO" altLang="tr-TR" sz="1600" dirty="0">
                <a:solidFill>
                  <a:srgbClr val="000000"/>
                </a:solidFill>
                <a:latin typeface="Calibri" panose="020F0502020204030204" pitchFamily="34" charset="0"/>
                <a:cs typeface="Calibri" panose="020F0502020204030204" pitchFamily="34" charset="0"/>
              </a:rPr>
              <a:t>9. Bal Paketleme Ve Etiketleme Makinesi </a:t>
            </a:r>
            <a:endParaRPr lang="tr-TR" altLang="tr-TR" sz="1600" dirty="0">
              <a:solidFill>
                <a:srgbClr val="000000"/>
              </a:solidFill>
              <a:latin typeface="Calibri" panose="020F0502020204030204" pitchFamily="34" charset="0"/>
              <a:cs typeface="Calibri" panose="020F0502020204030204" pitchFamily="34" charset="0"/>
            </a:endParaRPr>
          </a:p>
          <a:p>
            <a:r>
              <a:rPr lang="tr-TR" altLang="tr-TR" sz="1600" dirty="0">
                <a:solidFill>
                  <a:srgbClr val="000000"/>
                </a:solidFill>
                <a:latin typeface="Calibri" panose="020F0502020204030204" pitchFamily="34" charset="0"/>
                <a:cs typeface="Calibri" panose="020F0502020204030204" pitchFamily="34" charset="0"/>
              </a:rPr>
              <a:t>10. Balya Makinesi (</a:t>
            </a:r>
            <a:r>
              <a:rPr lang="tr-TR" altLang="tr-TR" sz="1600" dirty="0" err="1">
                <a:solidFill>
                  <a:srgbClr val="000000"/>
                </a:solidFill>
                <a:latin typeface="Calibri" panose="020F0502020204030204" pitchFamily="34" charset="0"/>
                <a:cs typeface="Calibri" panose="020F0502020204030204" pitchFamily="34" charset="0"/>
              </a:rPr>
              <a:t>Haşbaylı</a:t>
            </a:r>
            <a:r>
              <a:rPr lang="tr-TR" altLang="tr-TR" sz="1600" dirty="0">
                <a:solidFill>
                  <a:srgbClr val="000000"/>
                </a:solidFill>
                <a:latin typeface="Calibri" panose="020F0502020204030204" pitchFamily="34" charset="0"/>
                <a:cs typeface="Calibri" panose="020F0502020204030204" pitchFamily="34" charset="0"/>
              </a:rPr>
              <a:t>/ </a:t>
            </a:r>
            <a:r>
              <a:rPr lang="tr-TR" altLang="tr-TR" sz="1600" dirty="0" err="1">
                <a:solidFill>
                  <a:srgbClr val="000000"/>
                </a:solidFill>
                <a:latin typeface="Calibri" panose="020F0502020204030204" pitchFamily="34" charset="0"/>
                <a:cs typeface="Calibri" panose="020F0502020204030204" pitchFamily="34" charset="0"/>
              </a:rPr>
              <a:t>Haşbaysız</a:t>
            </a:r>
            <a:r>
              <a:rPr lang="tr-TR" altLang="tr-TR" sz="1600" dirty="0">
                <a:solidFill>
                  <a:srgbClr val="000000"/>
                </a:solidFill>
                <a:latin typeface="Calibri" panose="020F0502020204030204" pitchFamily="34" charset="0"/>
                <a:cs typeface="Calibri" panose="020F0502020204030204" pitchFamily="34" charset="0"/>
              </a:rPr>
              <a:t>) </a:t>
            </a:r>
          </a:p>
          <a:p>
            <a:r>
              <a:rPr lang="tr-TR" altLang="tr-TR" sz="1600" dirty="0">
                <a:solidFill>
                  <a:srgbClr val="000000"/>
                </a:solidFill>
                <a:latin typeface="Calibri" panose="020F0502020204030204" pitchFamily="34" charset="0"/>
                <a:cs typeface="Calibri" panose="020F0502020204030204" pitchFamily="34" charset="0"/>
              </a:rPr>
              <a:t>11. Biçer /Biçer Bağlar </a:t>
            </a:r>
          </a:p>
          <a:p>
            <a:r>
              <a:rPr lang="tr-TR" altLang="tr-TR" sz="1600" dirty="0">
                <a:solidFill>
                  <a:srgbClr val="000000"/>
                </a:solidFill>
                <a:latin typeface="Calibri" panose="020F0502020204030204" pitchFamily="34" charset="0"/>
                <a:cs typeface="Calibri" panose="020F0502020204030204" pitchFamily="34" charset="0"/>
              </a:rPr>
              <a:t>12. Büyükbaş-Küçükbaş Hayvan Yetiştiriciliğine Yönelik Ekipmanlar </a:t>
            </a:r>
          </a:p>
          <a:p>
            <a:r>
              <a:rPr lang="tr-TR" altLang="tr-TR" sz="1600" dirty="0">
                <a:solidFill>
                  <a:srgbClr val="000000"/>
                </a:solidFill>
                <a:latin typeface="Calibri" panose="020F0502020204030204" pitchFamily="34" charset="0"/>
                <a:cs typeface="Calibri" panose="020F0502020204030204" pitchFamily="34" charset="0"/>
              </a:rPr>
              <a:t>13. Buzağı Besleme Robotu </a:t>
            </a:r>
          </a:p>
          <a:p>
            <a:r>
              <a:rPr lang="tr-TR" altLang="tr-TR" sz="1600" dirty="0">
                <a:solidFill>
                  <a:srgbClr val="000000"/>
                </a:solidFill>
                <a:latin typeface="Calibri" panose="020F0502020204030204" pitchFamily="34" charset="0"/>
                <a:cs typeface="Calibri" panose="020F0502020204030204" pitchFamily="34" charset="0"/>
              </a:rPr>
              <a:t>14. Buzağı Mama Makinesi </a:t>
            </a:r>
          </a:p>
          <a:p>
            <a:r>
              <a:rPr lang="tr-TR" altLang="tr-TR" sz="1600" dirty="0">
                <a:solidFill>
                  <a:srgbClr val="000000"/>
                </a:solidFill>
                <a:latin typeface="Calibri" panose="020F0502020204030204" pitchFamily="34" charset="0"/>
                <a:cs typeface="Calibri" panose="020F0502020204030204" pitchFamily="34" charset="0"/>
              </a:rPr>
              <a:t>15. Buzlama Makinesi (Su Ürünleri İçin) </a:t>
            </a:r>
          </a:p>
          <a:p>
            <a:r>
              <a:rPr lang="tr-TR" altLang="tr-TR" sz="1600" dirty="0">
                <a:solidFill>
                  <a:srgbClr val="000000"/>
                </a:solidFill>
                <a:latin typeface="Calibri" panose="020F0502020204030204" pitchFamily="34" charset="0"/>
                <a:cs typeface="Calibri" panose="020F0502020204030204" pitchFamily="34" charset="0"/>
              </a:rPr>
              <a:t>16. Canlı Balık Nakil Tankı</a:t>
            </a:r>
          </a:p>
          <a:p>
            <a:r>
              <a:rPr lang="tr-TR" altLang="tr-TR" sz="1600" dirty="0">
                <a:solidFill>
                  <a:srgbClr val="000000"/>
                </a:solidFill>
                <a:latin typeface="Calibri" panose="020F0502020204030204" pitchFamily="34" charset="0"/>
                <a:cs typeface="Calibri" panose="020F0502020204030204" pitchFamily="34" charset="0"/>
              </a:rPr>
              <a:t>17. Çayır Biçme Makinesi ( Diskli/Tamburlu)</a:t>
            </a:r>
          </a:p>
          <a:p>
            <a:r>
              <a:rPr lang="tr-TR" altLang="tr-TR" sz="1600" dirty="0">
                <a:solidFill>
                  <a:srgbClr val="000000"/>
                </a:solidFill>
                <a:latin typeface="Calibri" panose="020F0502020204030204" pitchFamily="34" charset="0"/>
                <a:cs typeface="Calibri" panose="020F0502020204030204" pitchFamily="34" charset="0"/>
              </a:rPr>
              <a:t>18. Çekilir Tip Pamuk Toplama Makinesi</a:t>
            </a:r>
          </a:p>
          <a:p>
            <a:r>
              <a:rPr lang="tr-TR" altLang="tr-TR" sz="1600" dirty="0">
                <a:solidFill>
                  <a:srgbClr val="000000"/>
                </a:solidFill>
                <a:latin typeface="Calibri" panose="020F0502020204030204" pitchFamily="34" charset="0"/>
                <a:cs typeface="Calibri" panose="020F0502020204030204" pitchFamily="34" charset="0"/>
              </a:rPr>
              <a:t>19. Ceviz Kırma/Kurutma/Soyma Makineleri</a:t>
            </a:r>
          </a:p>
          <a:p>
            <a:r>
              <a:rPr lang="tr-TR" altLang="tr-TR" sz="1600" dirty="0">
                <a:solidFill>
                  <a:srgbClr val="000000"/>
                </a:solidFill>
                <a:latin typeface="Calibri" panose="020F0502020204030204" pitchFamily="34" charset="0"/>
                <a:cs typeface="Calibri" panose="020F0502020204030204" pitchFamily="34" charset="0"/>
              </a:rPr>
              <a:t>20. Dal Öğütme Makinesi</a:t>
            </a:r>
          </a:p>
        </p:txBody>
      </p:sp>
      <p:sp>
        <p:nvSpPr>
          <p:cNvPr id="6" name="3 Altbilgi Yer Tutucusu">
            <a:extLst>
              <a:ext uri="{FF2B5EF4-FFF2-40B4-BE49-F238E27FC236}">
                <a16:creationId xmlns:a16="http://schemas.microsoft.com/office/drawing/2014/main" id="{249C9AE0-A88D-4988-BC7F-D7D771690C57}"/>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0" name="Başlık 1">
            <a:extLst>
              <a:ext uri="{FF2B5EF4-FFF2-40B4-BE49-F238E27FC236}">
                <a16:creationId xmlns:a16="http://schemas.microsoft.com/office/drawing/2014/main" id="{DB4EA836-D963-418E-AF83-557BB82DEB6E}"/>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 KONULARI</a:t>
            </a:r>
          </a:p>
          <a:p>
            <a:pPr algn="ctr"/>
            <a:r>
              <a:rPr lang="tr-TR" sz="2000" b="1" i="1" dirty="0">
                <a:solidFill>
                  <a:srgbClr val="C00000"/>
                </a:solidFill>
                <a:effectLst>
                  <a:outerShdw blurRad="38100" dist="38100" dir="2700000" algn="tl">
                    <a:srgbClr val="000000">
                      <a:alpha val="43137"/>
                    </a:srgbClr>
                  </a:outerShdw>
                </a:effectLst>
              </a:rPr>
              <a:t>A İş Planı Kapsamında Talep Edilebilecek Makine - Ekipmanlar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4D87CBE-857E-4939-A917-181314405477}"/>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50181" name="Dikdörtgen 2">
            <a:extLst>
              <a:ext uri="{FF2B5EF4-FFF2-40B4-BE49-F238E27FC236}">
                <a16:creationId xmlns:a16="http://schemas.microsoft.com/office/drawing/2014/main" id="{69AB9F6C-B256-4ADD-9C51-159ECDB1C82B}"/>
              </a:ext>
            </a:extLst>
          </p:cNvPr>
          <p:cNvSpPr>
            <a:spLocks noChangeArrowheads="1"/>
          </p:cNvSpPr>
          <p:nvPr/>
        </p:nvSpPr>
        <p:spPr bwMode="auto">
          <a:xfrm>
            <a:off x="2239168" y="1259046"/>
            <a:ext cx="8650505"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1600" dirty="0">
                <a:solidFill>
                  <a:srgbClr val="000000"/>
                </a:solidFill>
                <a:latin typeface="Calibri" panose="020F0502020204030204" pitchFamily="34" charset="0"/>
                <a:cs typeface="Calibri" panose="020F0502020204030204" pitchFamily="34" charset="0"/>
              </a:rPr>
              <a:t>21. Dal Parçalama Makinesi</a:t>
            </a:r>
          </a:p>
          <a:p>
            <a:r>
              <a:rPr lang="tr-TR" altLang="tr-TR" sz="1600" dirty="0">
                <a:solidFill>
                  <a:srgbClr val="000000"/>
                </a:solidFill>
                <a:latin typeface="Calibri" panose="020F0502020204030204" pitchFamily="34" charset="0"/>
                <a:cs typeface="Calibri" panose="020F0502020204030204" pitchFamily="34" charset="0"/>
              </a:rPr>
              <a:t>22. </a:t>
            </a:r>
            <a:r>
              <a:rPr lang="tr-TR" altLang="tr-TR" sz="1600" dirty="0" err="1">
                <a:solidFill>
                  <a:srgbClr val="000000"/>
                </a:solidFill>
                <a:latin typeface="Calibri" panose="020F0502020204030204" pitchFamily="34" charset="0"/>
                <a:cs typeface="Calibri" panose="020F0502020204030204" pitchFamily="34" charset="0"/>
              </a:rPr>
              <a:t>Dipkazan</a:t>
            </a:r>
            <a:endParaRPr lang="tr-TR" altLang="tr-TR" sz="1600" dirty="0">
              <a:solidFill>
                <a:srgbClr val="000000"/>
              </a:solidFill>
              <a:latin typeface="Calibri" panose="020F0502020204030204" pitchFamily="34" charset="0"/>
              <a:cs typeface="Calibri" panose="020F0502020204030204" pitchFamily="34" charset="0"/>
            </a:endParaRPr>
          </a:p>
          <a:p>
            <a:r>
              <a:rPr lang="tr-TR" altLang="tr-TR" sz="1600" dirty="0">
                <a:solidFill>
                  <a:srgbClr val="000000"/>
                </a:solidFill>
                <a:latin typeface="Calibri" panose="020F0502020204030204" pitchFamily="34" charset="0"/>
                <a:cs typeface="Calibri" panose="020F0502020204030204" pitchFamily="34" charset="0"/>
              </a:rPr>
              <a:t>23. Ekim, Dikim Ve Söküm Makineleri</a:t>
            </a:r>
          </a:p>
          <a:p>
            <a:r>
              <a:rPr lang="tr-TR" altLang="tr-TR" sz="1600" dirty="0">
                <a:solidFill>
                  <a:srgbClr val="000000"/>
                </a:solidFill>
                <a:latin typeface="Calibri" panose="020F0502020204030204" pitchFamily="34" charset="0"/>
                <a:cs typeface="Calibri" panose="020F0502020204030204" pitchFamily="34" charset="0"/>
              </a:rPr>
              <a:t>24. File Sistemi Kurulması</a:t>
            </a:r>
          </a:p>
          <a:p>
            <a:r>
              <a:rPr lang="tr-TR" altLang="tr-TR" sz="1600" dirty="0">
                <a:solidFill>
                  <a:srgbClr val="000000"/>
                </a:solidFill>
                <a:latin typeface="Calibri" panose="020F0502020204030204" pitchFamily="34" charset="0"/>
                <a:cs typeface="Calibri" panose="020F0502020204030204" pitchFamily="34" charset="0"/>
              </a:rPr>
              <a:t>25. Fındık Harman Makinesi</a:t>
            </a:r>
          </a:p>
          <a:p>
            <a:r>
              <a:rPr lang="tr-TR" altLang="tr-TR" sz="1600" dirty="0">
                <a:solidFill>
                  <a:srgbClr val="000000"/>
                </a:solidFill>
                <a:latin typeface="Calibri" panose="020F0502020204030204" pitchFamily="34" charset="0"/>
                <a:cs typeface="Calibri" panose="020F0502020204030204" pitchFamily="34" charset="0"/>
              </a:rPr>
              <a:t>26. Fındık Kurutma Makinesi</a:t>
            </a:r>
          </a:p>
          <a:p>
            <a:r>
              <a:rPr lang="tr-TR" altLang="tr-TR" sz="1600" dirty="0">
                <a:solidFill>
                  <a:srgbClr val="000000"/>
                </a:solidFill>
                <a:latin typeface="Calibri" panose="020F0502020204030204" pitchFamily="34" charset="0"/>
                <a:cs typeface="Calibri" panose="020F0502020204030204" pitchFamily="34" charset="0"/>
              </a:rPr>
              <a:t>27. Fındık Toplama Makinesi</a:t>
            </a:r>
          </a:p>
          <a:p>
            <a:r>
              <a:rPr lang="tr-TR" altLang="tr-TR" sz="1600" dirty="0">
                <a:solidFill>
                  <a:srgbClr val="000000"/>
                </a:solidFill>
                <a:latin typeface="Calibri" panose="020F0502020204030204" pitchFamily="34" charset="0"/>
                <a:cs typeface="Calibri" panose="020F0502020204030204" pitchFamily="34" charset="0"/>
              </a:rPr>
              <a:t>28. </a:t>
            </a:r>
            <a:r>
              <a:rPr lang="tr-TR" altLang="tr-TR" sz="1600" dirty="0" err="1">
                <a:solidFill>
                  <a:srgbClr val="000000"/>
                </a:solidFill>
                <a:latin typeface="Calibri" panose="020F0502020204030204" pitchFamily="34" charset="0"/>
                <a:cs typeface="Calibri" panose="020F0502020204030204" pitchFamily="34" charset="0"/>
              </a:rPr>
              <a:t>Goble</a:t>
            </a:r>
            <a:r>
              <a:rPr lang="tr-TR" altLang="tr-TR" sz="1600" dirty="0">
                <a:solidFill>
                  <a:srgbClr val="000000"/>
                </a:solidFill>
                <a:latin typeface="Calibri" panose="020F0502020204030204" pitchFamily="34" charset="0"/>
                <a:cs typeface="Calibri" panose="020F0502020204030204" pitchFamily="34" charset="0"/>
              </a:rPr>
              <a:t> </a:t>
            </a:r>
            <a:r>
              <a:rPr lang="tr-TR" altLang="tr-TR" sz="1600" dirty="0" err="1">
                <a:solidFill>
                  <a:srgbClr val="000000"/>
                </a:solidFill>
                <a:latin typeface="Calibri" panose="020F0502020204030204" pitchFamily="34" charset="0"/>
                <a:cs typeface="Calibri" panose="020F0502020204030204" pitchFamily="34" charset="0"/>
              </a:rPr>
              <a:t>Diskaro</a:t>
            </a:r>
            <a:r>
              <a:rPr lang="tr-TR" altLang="tr-TR" sz="1600" dirty="0">
                <a:solidFill>
                  <a:srgbClr val="000000"/>
                </a:solidFill>
                <a:latin typeface="Calibri" panose="020F0502020204030204" pitchFamily="34" charset="0"/>
                <a:cs typeface="Calibri" panose="020F0502020204030204" pitchFamily="34" charset="0"/>
              </a:rPr>
              <a:t> / </a:t>
            </a:r>
            <a:r>
              <a:rPr lang="tr-TR" altLang="tr-TR" sz="1600" dirty="0" err="1">
                <a:solidFill>
                  <a:srgbClr val="000000"/>
                </a:solidFill>
                <a:latin typeface="Calibri" panose="020F0502020204030204" pitchFamily="34" charset="0"/>
                <a:cs typeface="Calibri" panose="020F0502020204030204" pitchFamily="34" charset="0"/>
              </a:rPr>
              <a:t>Diskaro</a:t>
            </a:r>
            <a:endParaRPr lang="tr-TR" altLang="tr-TR" sz="1600" dirty="0">
              <a:solidFill>
                <a:srgbClr val="000000"/>
              </a:solidFill>
              <a:latin typeface="Calibri" panose="020F0502020204030204" pitchFamily="34" charset="0"/>
              <a:cs typeface="Calibri" panose="020F0502020204030204" pitchFamily="34" charset="0"/>
            </a:endParaRPr>
          </a:p>
          <a:p>
            <a:r>
              <a:rPr lang="tr-TR" altLang="tr-TR" sz="1600" dirty="0">
                <a:solidFill>
                  <a:srgbClr val="000000"/>
                </a:solidFill>
                <a:latin typeface="Calibri" panose="020F0502020204030204" pitchFamily="34" charset="0"/>
                <a:cs typeface="Calibri" panose="020F0502020204030204" pitchFamily="34" charset="0"/>
              </a:rPr>
              <a:t>29. Gübre Dağıtma Makineleri/Römorku/Tankeri (Katı-Sıvı-Kimyevi)</a:t>
            </a:r>
          </a:p>
          <a:p>
            <a:r>
              <a:rPr lang="tr-TR" altLang="tr-TR" sz="1600" dirty="0">
                <a:solidFill>
                  <a:srgbClr val="000000"/>
                </a:solidFill>
                <a:latin typeface="Calibri" panose="020F0502020204030204" pitchFamily="34" charset="0"/>
                <a:cs typeface="Calibri" panose="020F0502020204030204" pitchFamily="34" charset="0"/>
              </a:rPr>
              <a:t>30. Gübre </a:t>
            </a:r>
            <a:r>
              <a:rPr lang="tr-TR" altLang="tr-TR" sz="1600" dirty="0" err="1">
                <a:solidFill>
                  <a:srgbClr val="000000"/>
                </a:solidFill>
                <a:latin typeface="Calibri" panose="020F0502020204030204" pitchFamily="34" charset="0"/>
                <a:cs typeface="Calibri" panose="020F0502020204030204" pitchFamily="34" charset="0"/>
              </a:rPr>
              <a:t>Seperatörü</a:t>
            </a:r>
            <a:r>
              <a:rPr lang="tr-TR" altLang="tr-TR" sz="1600" dirty="0">
                <a:solidFill>
                  <a:srgbClr val="000000"/>
                </a:solidFill>
                <a:latin typeface="Calibri" panose="020F0502020204030204" pitchFamily="34" charset="0"/>
                <a:cs typeface="Calibri" panose="020F0502020204030204" pitchFamily="34" charset="0"/>
              </a:rPr>
              <a:t>/Gübre Sıyırıcı/Gübre Karıştırıcı/Gübre Pompası</a:t>
            </a:r>
            <a:r>
              <a:rPr lang="tr-TR" altLang="tr-TR" dirty="0">
                <a:solidFill>
                  <a:srgbClr val="000000"/>
                </a:solidFill>
                <a:latin typeface="Times New Roman" panose="02020603050405020304" pitchFamily="18" charset="0"/>
              </a:rPr>
              <a:t>	</a:t>
            </a:r>
          </a:p>
          <a:p>
            <a:r>
              <a:rPr lang="tr-TR" altLang="tr-TR" sz="1600" dirty="0">
                <a:solidFill>
                  <a:srgbClr val="000000"/>
                </a:solidFill>
                <a:latin typeface="Calibri" panose="020F0502020204030204" pitchFamily="34" charset="0"/>
                <a:cs typeface="Calibri" panose="020F0502020204030204" pitchFamily="34" charset="0"/>
              </a:rPr>
              <a:t>31. Gübre Sıyırma Robotu</a:t>
            </a:r>
          </a:p>
          <a:p>
            <a:r>
              <a:rPr lang="tr-TR" altLang="tr-TR" sz="1600" dirty="0">
                <a:solidFill>
                  <a:srgbClr val="000000"/>
                </a:solidFill>
                <a:latin typeface="Calibri" panose="020F0502020204030204" pitchFamily="34" charset="0"/>
                <a:cs typeface="Calibri" panose="020F0502020204030204" pitchFamily="34" charset="0"/>
              </a:rPr>
              <a:t>32. Güneş Paneli / </a:t>
            </a:r>
            <a:r>
              <a:rPr lang="tr-TR" altLang="tr-TR" sz="1600" dirty="0" err="1">
                <a:solidFill>
                  <a:srgbClr val="000000"/>
                </a:solidFill>
                <a:latin typeface="Calibri" panose="020F0502020204030204" pitchFamily="34" charset="0"/>
                <a:cs typeface="Calibri" panose="020F0502020204030204" pitchFamily="34" charset="0"/>
              </a:rPr>
              <a:t>Kollektör</a:t>
            </a:r>
            <a:r>
              <a:rPr lang="tr-TR" altLang="tr-TR" sz="1600" dirty="0">
                <a:solidFill>
                  <a:srgbClr val="000000"/>
                </a:solidFill>
                <a:latin typeface="Calibri" panose="020F0502020204030204" pitchFamily="34" charset="0"/>
                <a:cs typeface="Calibri" panose="020F0502020204030204" pitchFamily="34" charset="0"/>
              </a:rPr>
              <a:t> ( 3kW’ya kadar)</a:t>
            </a:r>
          </a:p>
          <a:p>
            <a:r>
              <a:rPr lang="tr-TR" altLang="tr-TR" sz="1600" dirty="0">
                <a:solidFill>
                  <a:srgbClr val="000000"/>
                </a:solidFill>
                <a:latin typeface="Calibri" panose="020F0502020204030204" pitchFamily="34" charset="0"/>
                <a:cs typeface="Calibri" panose="020F0502020204030204" pitchFamily="34" charset="0"/>
              </a:rPr>
              <a:t>33. Hasat-Harman Makineleri</a:t>
            </a:r>
          </a:p>
          <a:p>
            <a:r>
              <a:rPr lang="tr-TR" altLang="tr-TR" sz="1600" dirty="0">
                <a:solidFill>
                  <a:srgbClr val="000000"/>
                </a:solidFill>
                <a:latin typeface="Calibri" panose="020F0502020204030204" pitchFamily="34" charset="0"/>
                <a:cs typeface="Calibri" panose="020F0502020204030204" pitchFamily="34" charset="0"/>
              </a:rPr>
              <a:t>34. Hayvan Kaşıma </a:t>
            </a:r>
            <a:r>
              <a:rPr lang="tr-TR" altLang="tr-TR" sz="1600" dirty="0" err="1">
                <a:solidFill>
                  <a:srgbClr val="000000"/>
                </a:solidFill>
                <a:latin typeface="Calibri" panose="020F0502020204030204" pitchFamily="34" charset="0"/>
                <a:cs typeface="Calibri" panose="020F0502020204030204" pitchFamily="34" charset="0"/>
              </a:rPr>
              <a:t>Firçası</a:t>
            </a:r>
            <a:endParaRPr lang="tr-TR" altLang="tr-TR" sz="1600" dirty="0">
              <a:solidFill>
                <a:srgbClr val="000000"/>
              </a:solidFill>
              <a:latin typeface="Calibri" panose="020F0502020204030204" pitchFamily="34" charset="0"/>
              <a:cs typeface="Calibri" panose="020F0502020204030204" pitchFamily="34" charset="0"/>
            </a:endParaRPr>
          </a:p>
          <a:p>
            <a:r>
              <a:rPr lang="tr-TR" altLang="tr-TR" sz="1600" dirty="0">
                <a:solidFill>
                  <a:srgbClr val="000000"/>
                </a:solidFill>
                <a:latin typeface="Calibri" panose="020F0502020204030204" pitchFamily="34" charset="0"/>
                <a:cs typeface="Calibri" panose="020F0502020204030204" pitchFamily="34" charset="0"/>
              </a:rPr>
              <a:t>35. Koyun ve Keçi Kırkma Makinesi</a:t>
            </a:r>
          </a:p>
          <a:p>
            <a:r>
              <a:rPr lang="tr-TR" altLang="tr-TR" sz="1600" dirty="0">
                <a:solidFill>
                  <a:srgbClr val="000000"/>
                </a:solidFill>
                <a:latin typeface="Calibri" panose="020F0502020204030204" pitchFamily="34" charset="0"/>
                <a:cs typeface="Calibri" panose="020F0502020204030204" pitchFamily="34" charset="0"/>
              </a:rPr>
              <a:t>36. Kültivatör</a:t>
            </a:r>
          </a:p>
          <a:p>
            <a:r>
              <a:rPr lang="tr-TR" altLang="tr-TR" sz="1600" dirty="0">
                <a:solidFill>
                  <a:srgbClr val="000000"/>
                </a:solidFill>
                <a:latin typeface="Calibri" panose="020F0502020204030204" pitchFamily="34" charset="0"/>
                <a:cs typeface="Calibri" panose="020F0502020204030204" pitchFamily="34" charset="0"/>
              </a:rPr>
              <a:t>37. Kuluçka </a:t>
            </a:r>
            <a:r>
              <a:rPr lang="tr-TR" altLang="tr-TR" sz="1600" dirty="0" err="1">
                <a:solidFill>
                  <a:srgbClr val="000000"/>
                </a:solidFill>
                <a:latin typeface="Calibri" panose="020F0502020204030204" pitchFamily="34" charset="0"/>
                <a:cs typeface="Calibri" panose="020F0502020204030204" pitchFamily="34" charset="0"/>
              </a:rPr>
              <a:t>Dolabi</a:t>
            </a:r>
            <a:r>
              <a:rPr lang="tr-TR" altLang="tr-TR" sz="1600" dirty="0">
                <a:solidFill>
                  <a:srgbClr val="000000"/>
                </a:solidFill>
                <a:latin typeface="Calibri" panose="020F0502020204030204" pitchFamily="34" charset="0"/>
                <a:cs typeface="Calibri" panose="020F0502020204030204" pitchFamily="34" charset="0"/>
              </a:rPr>
              <a:t> (</a:t>
            </a:r>
            <a:r>
              <a:rPr lang="tr-TR" altLang="tr-TR" sz="1600" dirty="0" err="1">
                <a:solidFill>
                  <a:srgbClr val="000000"/>
                </a:solidFill>
                <a:latin typeface="Calibri" panose="020F0502020204030204" pitchFamily="34" charset="0"/>
                <a:cs typeface="Calibri" panose="020F0502020204030204" pitchFamily="34" charset="0"/>
              </a:rPr>
              <a:t>İnkübasyon</a:t>
            </a:r>
            <a:r>
              <a:rPr lang="tr-TR" altLang="tr-TR" sz="1600" dirty="0">
                <a:solidFill>
                  <a:srgbClr val="000000"/>
                </a:solidFill>
                <a:latin typeface="Calibri" panose="020F0502020204030204" pitchFamily="34" charset="0"/>
                <a:cs typeface="Calibri" panose="020F0502020204030204" pitchFamily="34" charset="0"/>
              </a:rPr>
              <a:t> Kabini Su Ürünleri)</a:t>
            </a:r>
          </a:p>
          <a:p>
            <a:r>
              <a:rPr lang="tr-TR" altLang="tr-TR" sz="1600" dirty="0">
                <a:solidFill>
                  <a:srgbClr val="000000"/>
                </a:solidFill>
                <a:latin typeface="Calibri" panose="020F0502020204030204" pitchFamily="34" charset="0"/>
                <a:cs typeface="Calibri" panose="020F0502020204030204" pitchFamily="34" charset="0"/>
              </a:rPr>
              <a:t>38. Lazerli Tesviye Makinesi</a:t>
            </a:r>
          </a:p>
          <a:p>
            <a:r>
              <a:rPr lang="tr-TR" altLang="tr-TR" sz="1600" dirty="0">
                <a:solidFill>
                  <a:srgbClr val="000000"/>
                </a:solidFill>
                <a:latin typeface="Calibri" panose="020F0502020204030204" pitchFamily="34" charset="0"/>
                <a:cs typeface="Calibri" panose="020F0502020204030204" pitchFamily="34" charset="0"/>
              </a:rPr>
              <a:t>39. Meyve Budama Ekipmanları</a:t>
            </a:r>
          </a:p>
          <a:p>
            <a:r>
              <a:rPr lang="tr-TR" altLang="tr-TR" sz="1600" dirty="0">
                <a:solidFill>
                  <a:srgbClr val="000000"/>
                </a:solidFill>
                <a:latin typeface="Calibri" panose="020F0502020204030204" pitchFamily="34" charset="0"/>
                <a:cs typeface="Calibri" panose="020F0502020204030204" pitchFamily="34" charset="0"/>
              </a:rPr>
              <a:t>40. Meyve Hasat Rampası</a:t>
            </a:r>
            <a:endParaRPr lang="tr-TR" altLang="tr-TR" dirty="0">
              <a:solidFill>
                <a:srgbClr val="000000"/>
              </a:solidFill>
              <a:latin typeface="Times New Roman" panose="02020603050405020304" pitchFamily="18" charset="0"/>
            </a:endParaRPr>
          </a:p>
        </p:txBody>
      </p:sp>
      <p:sp>
        <p:nvSpPr>
          <p:cNvPr id="6" name="3 Altbilgi Yer Tutucusu">
            <a:extLst>
              <a:ext uri="{FF2B5EF4-FFF2-40B4-BE49-F238E27FC236}">
                <a16:creationId xmlns:a16="http://schemas.microsoft.com/office/drawing/2014/main" id="{2A2D83B4-6CC9-4226-941E-D123321923AE}"/>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0" name="Başlık 1">
            <a:extLst>
              <a:ext uri="{FF2B5EF4-FFF2-40B4-BE49-F238E27FC236}">
                <a16:creationId xmlns:a16="http://schemas.microsoft.com/office/drawing/2014/main" id="{7D27520B-050D-457F-BD31-A10CB5AFC615}"/>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 KONULARI</a:t>
            </a:r>
          </a:p>
          <a:p>
            <a:pPr algn="ctr"/>
            <a:r>
              <a:rPr lang="tr-TR" sz="2000" b="1" i="1" dirty="0">
                <a:solidFill>
                  <a:srgbClr val="C00000"/>
                </a:solidFill>
                <a:effectLst>
                  <a:outerShdw blurRad="38100" dist="38100" dir="2700000" algn="tl">
                    <a:srgbClr val="000000">
                      <a:alpha val="43137"/>
                    </a:srgbClr>
                  </a:outerShdw>
                </a:effectLst>
              </a:rPr>
              <a:t>A İş Planı Kapsamında Talep Edilebilecek Makine - Ekipmanlar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8BCF535-BB2D-468E-AD11-B7462989540F}"/>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51205" name="Dikdörtgen 2">
            <a:extLst>
              <a:ext uri="{FF2B5EF4-FFF2-40B4-BE49-F238E27FC236}">
                <a16:creationId xmlns:a16="http://schemas.microsoft.com/office/drawing/2014/main" id="{3A0FF1F8-1730-4CDC-B25B-77F94738BB44}"/>
              </a:ext>
            </a:extLst>
          </p:cNvPr>
          <p:cNvSpPr>
            <a:spLocks noChangeArrowheads="1"/>
          </p:cNvSpPr>
          <p:nvPr/>
        </p:nvSpPr>
        <p:spPr bwMode="auto">
          <a:xfrm>
            <a:off x="2239169" y="1180051"/>
            <a:ext cx="7713662"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1600" dirty="0">
                <a:solidFill>
                  <a:srgbClr val="000000"/>
                </a:solidFill>
                <a:latin typeface="Calibri" panose="020F0502020204030204" pitchFamily="34" charset="0"/>
                <a:cs typeface="Calibri" panose="020F0502020204030204" pitchFamily="34" charset="0"/>
              </a:rPr>
              <a:t>41. Meyve-Sebze Kurutma Makinesi</a:t>
            </a:r>
          </a:p>
          <a:p>
            <a:r>
              <a:rPr lang="tr-TR" altLang="tr-TR" sz="1600" dirty="0">
                <a:solidFill>
                  <a:srgbClr val="000000"/>
                </a:solidFill>
                <a:latin typeface="Calibri" panose="020F0502020204030204" pitchFamily="34" charset="0"/>
                <a:cs typeface="Calibri" panose="020F0502020204030204" pitchFamily="34" charset="0"/>
              </a:rPr>
              <a:t>42. Mibzer (</a:t>
            </a:r>
            <a:r>
              <a:rPr lang="tr-TR" altLang="tr-TR" sz="1600" dirty="0" err="1">
                <a:solidFill>
                  <a:srgbClr val="000000"/>
                </a:solidFill>
                <a:latin typeface="Calibri" panose="020F0502020204030204" pitchFamily="34" charset="0"/>
                <a:cs typeface="Calibri" panose="020F0502020204030204" pitchFamily="34" charset="0"/>
              </a:rPr>
              <a:t>Pnömatik</a:t>
            </a:r>
            <a:r>
              <a:rPr lang="tr-TR" altLang="tr-TR" sz="1600" dirty="0">
                <a:solidFill>
                  <a:srgbClr val="000000"/>
                </a:solidFill>
                <a:latin typeface="Calibri" panose="020F0502020204030204" pitchFamily="34" charset="0"/>
                <a:cs typeface="Calibri" panose="020F0502020204030204" pitchFamily="34" charset="0"/>
              </a:rPr>
              <a:t>/Üniversal)</a:t>
            </a:r>
          </a:p>
          <a:p>
            <a:r>
              <a:rPr lang="tr-TR" altLang="tr-TR" sz="1600" dirty="0">
                <a:solidFill>
                  <a:srgbClr val="000000"/>
                </a:solidFill>
                <a:latin typeface="Calibri" panose="020F0502020204030204" pitchFamily="34" charset="0"/>
                <a:cs typeface="Calibri" panose="020F0502020204030204" pitchFamily="34" charset="0"/>
              </a:rPr>
              <a:t>43. Motorlu Çapa Makinesi (5,5-12hp </a:t>
            </a:r>
            <a:r>
              <a:rPr lang="tr-TR" altLang="tr-TR" sz="1600" dirty="0" err="1">
                <a:solidFill>
                  <a:srgbClr val="000000"/>
                </a:solidFill>
                <a:latin typeface="Calibri" panose="020F0502020204030204" pitchFamily="34" charset="0"/>
                <a:cs typeface="Calibri" panose="020F0502020204030204" pitchFamily="34" charset="0"/>
              </a:rPr>
              <a:t>arasi</a:t>
            </a:r>
            <a:r>
              <a:rPr lang="tr-TR" altLang="tr-TR" sz="1600" dirty="0">
                <a:solidFill>
                  <a:srgbClr val="000000"/>
                </a:solidFill>
                <a:latin typeface="Calibri" panose="020F0502020204030204" pitchFamily="34" charset="0"/>
                <a:cs typeface="Calibri" panose="020F0502020204030204" pitchFamily="34" charset="0"/>
              </a:rPr>
              <a:t> Marşlı-</a:t>
            </a:r>
            <a:r>
              <a:rPr lang="tr-TR" altLang="tr-TR" sz="1600" dirty="0" err="1">
                <a:solidFill>
                  <a:srgbClr val="000000"/>
                </a:solidFill>
                <a:latin typeface="Calibri" panose="020F0502020204030204" pitchFamily="34" charset="0"/>
                <a:cs typeface="Calibri" panose="020F0502020204030204" pitchFamily="34" charset="0"/>
              </a:rPr>
              <a:t>Marşsız</a:t>
            </a:r>
            <a:r>
              <a:rPr lang="tr-TR" altLang="tr-TR" sz="1600" dirty="0">
                <a:solidFill>
                  <a:srgbClr val="000000"/>
                </a:solidFill>
                <a:latin typeface="Calibri" panose="020F0502020204030204" pitchFamily="34" charset="0"/>
                <a:cs typeface="Calibri" panose="020F0502020204030204" pitchFamily="34" charset="0"/>
              </a:rPr>
              <a:t>-Benzinli-Dizel-Manuel olabilir.)</a:t>
            </a:r>
          </a:p>
          <a:p>
            <a:r>
              <a:rPr lang="tr-TR" altLang="tr-TR" sz="1600" dirty="0">
                <a:solidFill>
                  <a:srgbClr val="000000"/>
                </a:solidFill>
                <a:latin typeface="Calibri" panose="020F0502020204030204" pitchFamily="34" charset="0"/>
                <a:cs typeface="Calibri" panose="020F0502020204030204" pitchFamily="34" charset="0"/>
              </a:rPr>
              <a:t>44. Motorlu-Şarjlı Testere/Tırpan</a:t>
            </a:r>
          </a:p>
          <a:p>
            <a:r>
              <a:rPr lang="tr-TR" altLang="tr-TR" sz="1600" dirty="0">
                <a:solidFill>
                  <a:srgbClr val="000000"/>
                </a:solidFill>
                <a:latin typeface="Calibri" panose="020F0502020204030204" pitchFamily="34" charset="0"/>
                <a:cs typeface="Calibri" panose="020F0502020204030204" pitchFamily="34" charset="0"/>
              </a:rPr>
              <a:t>45. Oran Kontrollü İlaçlama Makinesi</a:t>
            </a:r>
          </a:p>
          <a:p>
            <a:r>
              <a:rPr lang="tr-TR" altLang="tr-TR" sz="1600" dirty="0">
                <a:solidFill>
                  <a:srgbClr val="000000"/>
                </a:solidFill>
                <a:latin typeface="Calibri" panose="020F0502020204030204" pitchFamily="34" charset="0"/>
                <a:cs typeface="Calibri" panose="020F0502020204030204" pitchFamily="34" charset="0"/>
              </a:rPr>
              <a:t>46. Oran Kontrollü Sıvı Gübre Dağıtma Makinesi</a:t>
            </a:r>
          </a:p>
          <a:p>
            <a:r>
              <a:rPr lang="tr-TR" altLang="tr-TR" sz="1600" dirty="0">
                <a:solidFill>
                  <a:srgbClr val="000000"/>
                </a:solidFill>
                <a:latin typeface="Calibri" panose="020F0502020204030204" pitchFamily="34" charset="0"/>
                <a:cs typeface="Calibri" panose="020F0502020204030204" pitchFamily="34" charset="0"/>
              </a:rPr>
              <a:t>47. Pulluk</a:t>
            </a:r>
          </a:p>
          <a:p>
            <a:r>
              <a:rPr lang="tr-TR" altLang="tr-TR" sz="1600" dirty="0">
                <a:solidFill>
                  <a:srgbClr val="000000"/>
                </a:solidFill>
                <a:latin typeface="Calibri" panose="020F0502020204030204" pitchFamily="34" charset="0"/>
                <a:cs typeface="Calibri" panose="020F0502020204030204" pitchFamily="34" charset="0"/>
              </a:rPr>
              <a:t>48. Pülverizatör</a:t>
            </a:r>
          </a:p>
          <a:p>
            <a:r>
              <a:rPr lang="tr-TR" altLang="tr-TR" sz="1600" dirty="0">
                <a:solidFill>
                  <a:srgbClr val="000000"/>
                </a:solidFill>
                <a:latin typeface="Calibri" panose="020F0502020204030204" pitchFamily="34" charset="0"/>
                <a:cs typeface="Calibri" panose="020F0502020204030204" pitchFamily="34" charset="0"/>
              </a:rPr>
              <a:t>49. </a:t>
            </a:r>
            <a:r>
              <a:rPr lang="tr-TR" altLang="tr-TR" sz="1600" dirty="0" err="1">
                <a:solidFill>
                  <a:srgbClr val="000000"/>
                </a:solidFill>
                <a:latin typeface="Calibri" panose="020F0502020204030204" pitchFamily="34" charset="0"/>
                <a:cs typeface="Calibri" panose="020F0502020204030204" pitchFamily="34" charset="0"/>
              </a:rPr>
              <a:t>Rotovatör</a:t>
            </a:r>
            <a:r>
              <a:rPr lang="tr-TR" altLang="tr-TR" sz="1600" dirty="0">
                <a:solidFill>
                  <a:srgbClr val="000000"/>
                </a:solidFill>
                <a:latin typeface="Calibri" panose="020F0502020204030204" pitchFamily="34" charset="0"/>
                <a:cs typeface="Calibri" panose="020F0502020204030204" pitchFamily="34" charset="0"/>
              </a:rPr>
              <a:t> Ve </a:t>
            </a:r>
            <a:r>
              <a:rPr lang="tr-TR" altLang="tr-TR" sz="1600" dirty="0" err="1">
                <a:solidFill>
                  <a:srgbClr val="000000"/>
                </a:solidFill>
                <a:latin typeface="Calibri" panose="020F0502020204030204" pitchFamily="34" charset="0"/>
                <a:cs typeface="Calibri" panose="020F0502020204030204" pitchFamily="34" charset="0"/>
              </a:rPr>
              <a:t>Rotatiller</a:t>
            </a:r>
            <a:endParaRPr lang="tr-TR" altLang="tr-TR" sz="1600" dirty="0">
              <a:solidFill>
                <a:srgbClr val="000000"/>
              </a:solidFill>
              <a:latin typeface="Calibri" panose="020F0502020204030204" pitchFamily="34" charset="0"/>
              <a:cs typeface="Calibri" panose="020F0502020204030204" pitchFamily="34" charset="0"/>
            </a:endParaRPr>
          </a:p>
          <a:p>
            <a:r>
              <a:rPr lang="tr-TR" altLang="tr-TR" sz="1600" dirty="0">
                <a:solidFill>
                  <a:srgbClr val="000000"/>
                </a:solidFill>
                <a:latin typeface="Calibri" panose="020F0502020204030204" pitchFamily="34" charset="0"/>
                <a:cs typeface="Calibri" panose="020F0502020204030204" pitchFamily="34" charset="0"/>
              </a:rPr>
              <a:t>50. Sap Parçalama Makinesi</a:t>
            </a:r>
          </a:p>
          <a:p>
            <a:r>
              <a:rPr lang="tr-TR" altLang="tr-TR" sz="1600" dirty="0">
                <a:solidFill>
                  <a:srgbClr val="000000"/>
                </a:solidFill>
                <a:latin typeface="Calibri" panose="020F0502020204030204" pitchFamily="34" charset="0"/>
                <a:cs typeface="Calibri" panose="020F0502020204030204" pitchFamily="34" charset="0"/>
              </a:rPr>
              <a:t>51. Sap Toplamalı Saman Makinesi</a:t>
            </a:r>
          </a:p>
          <a:p>
            <a:r>
              <a:rPr lang="tr-TR" altLang="tr-TR" sz="1600" dirty="0">
                <a:solidFill>
                  <a:srgbClr val="000000"/>
                </a:solidFill>
                <a:latin typeface="Calibri" panose="020F0502020204030204" pitchFamily="34" charset="0"/>
                <a:cs typeface="Calibri" panose="020F0502020204030204" pitchFamily="34" charset="0"/>
              </a:rPr>
              <a:t>52. Siirt </a:t>
            </a:r>
            <a:r>
              <a:rPr lang="tr-TR" altLang="tr-TR" sz="1600" dirty="0" err="1">
                <a:solidFill>
                  <a:srgbClr val="000000"/>
                </a:solidFill>
                <a:latin typeface="Calibri" panose="020F0502020204030204" pitchFamily="34" charset="0"/>
                <a:cs typeface="Calibri" panose="020F0502020204030204" pitchFamily="34" charset="0"/>
              </a:rPr>
              <a:t>Fistiği</a:t>
            </a:r>
            <a:r>
              <a:rPr lang="tr-TR" altLang="tr-TR" sz="1600" dirty="0">
                <a:solidFill>
                  <a:srgbClr val="000000"/>
                </a:solidFill>
                <a:latin typeface="Calibri" panose="020F0502020204030204" pitchFamily="34" charset="0"/>
                <a:cs typeface="Calibri" panose="020F0502020204030204" pitchFamily="34" charset="0"/>
              </a:rPr>
              <a:t> Suni </a:t>
            </a:r>
            <a:r>
              <a:rPr lang="tr-TR" altLang="tr-TR" sz="1600" dirty="0" err="1">
                <a:solidFill>
                  <a:srgbClr val="000000"/>
                </a:solidFill>
                <a:latin typeface="Calibri" panose="020F0502020204030204" pitchFamily="34" charset="0"/>
                <a:cs typeface="Calibri" panose="020F0502020204030204" pitchFamily="34" charset="0"/>
              </a:rPr>
              <a:t>Tozlama</a:t>
            </a:r>
            <a:r>
              <a:rPr lang="tr-TR" altLang="tr-TR" sz="1600" dirty="0">
                <a:solidFill>
                  <a:srgbClr val="000000"/>
                </a:solidFill>
                <a:latin typeface="Calibri" panose="020F0502020204030204" pitchFamily="34" charset="0"/>
                <a:cs typeface="Calibri" panose="020F0502020204030204" pitchFamily="34" charset="0"/>
              </a:rPr>
              <a:t> Makinesi</a:t>
            </a:r>
          </a:p>
          <a:p>
            <a:r>
              <a:rPr lang="tr-TR" altLang="tr-TR" sz="1600" dirty="0">
                <a:solidFill>
                  <a:srgbClr val="000000"/>
                </a:solidFill>
                <a:latin typeface="Calibri" panose="020F0502020204030204" pitchFamily="34" charset="0"/>
                <a:cs typeface="Calibri" panose="020F0502020204030204" pitchFamily="34" charset="0"/>
              </a:rPr>
              <a:t>53. Silaj Makineleri</a:t>
            </a:r>
          </a:p>
          <a:p>
            <a:r>
              <a:rPr lang="tr-TR" altLang="tr-TR" sz="1600" dirty="0">
                <a:solidFill>
                  <a:srgbClr val="000000"/>
                </a:solidFill>
                <a:latin typeface="Calibri" panose="020F0502020204030204" pitchFamily="34" charset="0"/>
                <a:cs typeface="Calibri" panose="020F0502020204030204" pitchFamily="34" charset="0"/>
              </a:rPr>
              <a:t>54. Sıra Arası Çapa Makinesi</a:t>
            </a:r>
          </a:p>
          <a:p>
            <a:r>
              <a:rPr lang="tr-TR" altLang="tr-TR" sz="1600" dirty="0">
                <a:solidFill>
                  <a:srgbClr val="000000"/>
                </a:solidFill>
                <a:latin typeface="Calibri" panose="020F0502020204030204" pitchFamily="34" charset="0"/>
                <a:cs typeface="Calibri" panose="020F0502020204030204" pitchFamily="34" charset="0"/>
              </a:rPr>
              <a:t>55. Su Ürünleri Makine Ve Ekipmanları</a:t>
            </a:r>
          </a:p>
          <a:p>
            <a:r>
              <a:rPr lang="tr-TR" altLang="tr-TR" sz="1600" dirty="0">
                <a:solidFill>
                  <a:srgbClr val="000000"/>
                </a:solidFill>
                <a:latin typeface="Calibri" panose="020F0502020204030204" pitchFamily="34" charset="0"/>
                <a:cs typeface="Calibri" panose="020F0502020204030204" pitchFamily="34" charset="0"/>
              </a:rPr>
              <a:t>56. Sürü Yönetim Programı</a:t>
            </a:r>
          </a:p>
          <a:p>
            <a:r>
              <a:rPr lang="tr-TR" altLang="tr-TR" sz="1600" dirty="0">
                <a:solidFill>
                  <a:srgbClr val="000000"/>
                </a:solidFill>
                <a:latin typeface="Calibri" panose="020F0502020204030204" pitchFamily="34" charset="0"/>
                <a:cs typeface="Calibri" panose="020F0502020204030204" pitchFamily="34" charset="0"/>
              </a:rPr>
              <a:t>57. Süt Analiz Cihazları</a:t>
            </a:r>
          </a:p>
          <a:p>
            <a:r>
              <a:rPr lang="tr-TR" altLang="tr-TR" sz="1600" dirty="0">
                <a:solidFill>
                  <a:srgbClr val="000000"/>
                </a:solidFill>
                <a:latin typeface="Calibri" panose="020F0502020204030204" pitchFamily="34" charset="0"/>
                <a:cs typeface="Calibri" panose="020F0502020204030204" pitchFamily="34" charset="0"/>
              </a:rPr>
              <a:t>58. Süt Krema Makinesi</a:t>
            </a:r>
          </a:p>
          <a:p>
            <a:r>
              <a:rPr lang="tr-TR" altLang="tr-TR" sz="1600" dirty="0">
                <a:solidFill>
                  <a:srgbClr val="000000"/>
                </a:solidFill>
                <a:latin typeface="Calibri" panose="020F0502020204030204" pitchFamily="34" charset="0"/>
                <a:cs typeface="Calibri" panose="020F0502020204030204" pitchFamily="34" charset="0"/>
              </a:rPr>
              <a:t>59. Süt Soğutma Tankı (Mobil/Sabit, en fazla 2000 litre kapasiteli)</a:t>
            </a:r>
          </a:p>
          <a:p>
            <a:r>
              <a:rPr lang="tr-TR" altLang="tr-TR" sz="1600" dirty="0">
                <a:solidFill>
                  <a:srgbClr val="000000"/>
                </a:solidFill>
                <a:latin typeface="Calibri" panose="020F0502020204030204" pitchFamily="34" charset="0"/>
                <a:cs typeface="Calibri" panose="020F0502020204030204" pitchFamily="34" charset="0"/>
              </a:rPr>
              <a:t>60. Tahıl Kurutma Makinesi (Mobil)</a:t>
            </a:r>
          </a:p>
        </p:txBody>
      </p:sp>
      <p:sp>
        <p:nvSpPr>
          <p:cNvPr id="6" name="3 Altbilgi Yer Tutucusu">
            <a:extLst>
              <a:ext uri="{FF2B5EF4-FFF2-40B4-BE49-F238E27FC236}">
                <a16:creationId xmlns:a16="http://schemas.microsoft.com/office/drawing/2014/main" id="{89FA9A5E-2869-4412-B98A-411A0DA89A86}"/>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0" name="Başlık 1">
            <a:extLst>
              <a:ext uri="{FF2B5EF4-FFF2-40B4-BE49-F238E27FC236}">
                <a16:creationId xmlns:a16="http://schemas.microsoft.com/office/drawing/2014/main" id="{7AC87478-28E2-42F5-BDA9-8EF88C2E4EEA}"/>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 KONULARI</a:t>
            </a:r>
          </a:p>
          <a:p>
            <a:pPr algn="ctr"/>
            <a:r>
              <a:rPr lang="tr-TR" sz="2000" b="1" i="1" dirty="0">
                <a:solidFill>
                  <a:srgbClr val="C00000"/>
                </a:solidFill>
                <a:effectLst>
                  <a:outerShdw blurRad="38100" dist="38100" dir="2700000" algn="tl">
                    <a:srgbClr val="000000">
                      <a:alpha val="43137"/>
                    </a:srgbClr>
                  </a:outerShdw>
                </a:effectLst>
              </a:rPr>
              <a:t>A İş Planı Kapsamında Talep Edilebilecek Makine - Ekipmanlar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352E5F6-7ABE-4A4A-BCBB-5F8ABB72D552}"/>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53253" name="Dikdörtgen 2">
            <a:extLst>
              <a:ext uri="{FF2B5EF4-FFF2-40B4-BE49-F238E27FC236}">
                <a16:creationId xmlns:a16="http://schemas.microsoft.com/office/drawing/2014/main" id="{1BABC4EF-B970-4D76-9FA1-8AEE5451AE32}"/>
              </a:ext>
            </a:extLst>
          </p:cNvPr>
          <p:cNvSpPr>
            <a:spLocks noChangeArrowheads="1"/>
          </p:cNvSpPr>
          <p:nvPr/>
        </p:nvSpPr>
        <p:spPr bwMode="auto">
          <a:xfrm>
            <a:off x="1085850" y="1156404"/>
            <a:ext cx="10448925"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1600" b="1" dirty="0">
                <a:solidFill>
                  <a:srgbClr val="000000"/>
                </a:solidFill>
                <a:latin typeface="Calibri" panose="020F0502020204030204" pitchFamily="34" charset="0"/>
                <a:cs typeface="Calibri" panose="020F0502020204030204" pitchFamily="34" charset="0"/>
              </a:rPr>
              <a:t>YATIRIM KONULARI</a:t>
            </a:r>
          </a:p>
          <a:p>
            <a:r>
              <a:rPr lang="tr-TR" altLang="tr-TR" sz="1600" b="1" dirty="0">
                <a:solidFill>
                  <a:srgbClr val="000000"/>
                </a:solidFill>
                <a:latin typeface="Calibri" panose="020F0502020204030204" pitchFamily="34" charset="0"/>
                <a:cs typeface="Calibri" panose="020F0502020204030204" pitchFamily="34" charset="0"/>
              </a:rPr>
              <a:t>A iş planı kapsamında makine-ekipman alımları, </a:t>
            </a:r>
          </a:p>
          <a:p>
            <a:r>
              <a:rPr lang="tr-TR" altLang="tr-TR" sz="1600" dirty="0">
                <a:solidFill>
                  <a:srgbClr val="000000"/>
                </a:solidFill>
                <a:latin typeface="Calibri" panose="020F0502020204030204" pitchFamily="34" charset="0"/>
                <a:cs typeface="Calibri" panose="020F0502020204030204" pitchFamily="34" charset="0"/>
              </a:rPr>
              <a:t>61. Tambur Filtre (Su Ürünleri İçin)</a:t>
            </a:r>
          </a:p>
          <a:p>
            <a:r>
              <a:rPr lang="tr-TR" altLang="tr-TR" sz="1600" dirty="0">
                <a:solidFill>
                  <a:srgbClr val="000000"/>
                </a:solidFill>
                <a:latin typeface="Calibri" panose="020F0502020204030204" pitchFamily="34" charset="0"/>
                <a:cs typeface="Calibri" panose="020F0502020204030204" pitchFamily="34" charset="0"/>
              </a:rPr>
              <a:t>62. Tarım Römorku (3-10 Tona Kadar </a:t>
            </a:r>
            <a:r>
              <a:rPr lang="tr-TR" altLang="tr-TR" sz="1600" dirty="0" err="1">
                <a:solidFill>
                  <a:srgbClr val="000000"/>
                </a:solidFill>
                <a:latin typeface="Calibri" panose="020F0502020204030204" pitchFamily="34" charset="0"/>
                <a:cs typeface="Calibri" panose="020F0502020204030204" pitchFamily="34" charset="0"/>
              </a:rPr>
              <a:t>Taşima</a:t>
            </a:r>
            <a:r>
              <a:rPr lang="tr-TR" altLang="tr-TR" sz="1600" dirty="0">
                <a:solidFill>
                  <a:srgbClr val="000000"/>
                </a:solidFill>
                <a:latin typeface="Calibri" panose="020F0502020204030204" pitchFamily="34" charset="0"/>
                <a:cs typeface="Calibri" panose="020F0502020204030204" pitchFamily="34" charset="0"/>
              </a:rPr>
              <a:t> Kapasiteli, Yandan Devirmeli)</a:t>
            </a:r>
          </a:p>
          <a:p>
            <a:r>
              <a:rPr lang="tr-TR" altLang="tr-TR" sz="1600" dirty="0">
                <a:solidFill>
                  <a:srgbClr val="000000"/>
                </a:solidFill>
                <a:latin typeface="Calibri" panose="020F0502020204030204" pitchFamily="34" charset="0"/>
                <a:cs typeface="Calibri" panose="020F0502020204030204" pitchFamily="34" charset="0"/>
              </a:rPr>
              <a:t>63. Tarımsal İz Takip Sistemi / Otomatik </a:t>
            </a:r>
            <a:r>
              <a:rPr lang="tr-TR" altLang="tr-TR" sz="1600" dirty="0" err="1">
                <a:solidFill>
                  <a:srgbClr val="000000"/>
                </a:solidFill>
                <a:latin typeface="Calibri" panose="020F0502020204030204" pitchFamily="34" charset="0"/>
                <a:cs typeface="Calibri" panose="020F0502020204030204" pitchFamily="34" charset="0"/>
              </a:rPr>
              <a:t>Dümenleme</a:t>
            </a:r>
            <a:r>
              <a:rPr lang="tr-TR" altLang="tr-TR" sz="1600" dirty="0">
                <a:solidFill>
                  <a:srgbClr val="000000"/>
                </a:solidFill>
                <a:latin typeface="Calibri" panose="020F0502020204030204" pitchFamily="34" charset="0"/>
                <a:cs typeface="Calibri" panose="020F0502020204030204" pitchFamily="34" charset="0"/>
              </a:rPr>
              <a:t> Sistemi</a:t>
            </a:r>
          </a:p>
          <a:p>
            <a:r>
              <a:rPr lang="tr-TR" altLang="tr-TR" sz="1600" dirty="0">
                <a:solidFill>
                  <a:srgbClr val="000000"/>
                </a:solidFill>
                <a:latin typeface="Calibri" panose="020F0502020204030204" pitchFamily="34" charset="0"/>
                <a:cs typeface="Calibri" panose="020F0502020204030204" pitchFamily="34" charset="0"/>
              </a:rPr>
              <a:t>64. Taş Kırma Makinesi</a:t>
            </a:r>
          </a:p>
          <a:p>
            <a:r>
              <a:rPr lang="tr-TR" altLang="tr-TR" sz="1600" dirty="0">
                <a:solidFill>
                  <a:srgbClr val="000000"/>
                </a:solidFill>
                <a:latin typeface="Calibri" panose="020F0502020204030204" pitchFamily="34" charset="0"/>
                <a:cs typeface="Calibri" panose="020F0502020204030204" pitchFamily="34" charset="0"/>
              </a:rPr>
              <a:t>65. Taş Toplama Makinesi</a:t>
            </a:r>
          </a:p>
          <a:p>
            <a:r>
              <a:rPr lang="tr-TR" altLang="tr-TR" sz="1600" dirty="0">
                <a:solidFill>
                  <a:srgbClr val="000000"/>
                </a:solidFill>
                <a:latin typeface="Calibri" panose="020F0502020204030204" pitchFamily="34" charset="0"/>
                <a:cs typeface="Calibri" panose="020F0502020204030204" pitchFamily="34" charset="0"/>
              </a:rPr>
              <a:t>66. Toprak Burgusu</a:t>
            </a:r>
          </a:p>
          <a:p>
            <a:r>
              <a:rPr lang="tr-TR" altLang="tr-TR" sz="1600" dirty="0">
                <a:solidFill>
                  <a:srgbClr val="000000"/>
                </a:solidFill>
                <a:latin typeface="Calibri" panose="020F0502020204030204" pitchFamily="34" charset="0"/>
                <a:cs typeface="Calibri" panose="020F0502020204030204" pitchFamily="34" charset="0"/>
              </a:rPr>
              <a:t>67. Toprak Merdanesi</a:t>
            </a:r>
          </a:p>
          <a:p>
            <a:r>
              <a:rPr lang="tr-TR" altLang="tr-TR" sz="1600" dirty="0">
                <a:solidFill>
                  <a:srgbClr val="000000"/>
                </a:solidFill>
                <a:latin typeface="Calibri" panose="020F0502020204030204" pitchFamily="34" charset="0"/>
                <a:cs typeface="Calibri" panose="020F0502020204030204" pitchFamily="34" charset="0"/>
              </a:rPr>
              <a:t>68. Traktör Ön Yükleyici Kepçesi</a:t>
            </a:r>
          </a:p>
          <a:p>
            <a:r>
              <a:rPr lang="tr-TR" altLang="tr-TR" sz="1600" dirty="0">
                <a:solidFill>
                  <a:srgbClr val="000000"/>
                </a:solidFill>
                <a:latin typeface="Calibri" panose="020F0502020204030204" pitchFamily="34" charset="0"/>
                <a:cs typeface="Calibri" panose="020F0502020204030204" pitchFamily="34" charset="0"/>
              </a:rPr>
              <a:t>69. Üzüm Eleme/Sıkma/Toplama Makinesi</a:t>
            </a:r>
          </a:p>
          <a:p>
            <a:r>
              <a:rPr lang="tr-TR" altLang="tr-TR" sz="1600" dirty="0">
                <a:solidFill>
                  <a:srgbClr val="000000"/>
                </a:solidFill>
                <a:latin typeface="Calibri" panose="020F0502020204030204" pitchFamily="34" charset="0"/>
                <a:cs typeface="Calibri" panose="020F0502020204030204" pitchFamily="34" charset="0"/>
              </a:rPr>
              <a:t>70. </a:t>
            </a:r>
            <a:r>
              <a:rPr lang="tr-TR" altLang="tr-TR" sz="1600" dirty="0" err="1">
                <a:solidFill>
                  <a:srgbClr val="000000"/>
                </a:solidFill>
                <a:latin typeface="Calibri" panose="020F0502020204030204" pitchFamily="34" charset="0"/>
                <a:cs typeface="Calibri" panose="020F0502020204030204" pitchFamily="34" charset="0"/>
              </a:rPr>
              <a:t>Viyol</a:t>
            </a:r>
            <a:r>
              <a:rPr lang="tr-TR" altLang="tr-TR" sz="1600" dirty="0">
                <a:solidFill>
                  <a:srgbClr val="000000"/>
                </a:solidFill>
                <a:latin typeface="Calibri" panose="020F0502020204030204" pitchFamily="34" charset="0"/>
                <a:cs typeface="Calibri" panose="020F0502020204030204" pitchFamily="34" charset="0"/>
              </a:rPr>
              <a:t> Ve Pot Doldurma Makinesi</a:t>
            </a:r>
          </a:p>
          <a:p>
            <a:r>
              <a:rPr lang="tr-TR" altLang="tr-TR" sz="1600" dirty="0">
                <a:solidFill>
                  <a:srgbClr val="000000"/>
                </a:solidFill>
                <a:latin typeface="Calibri" panose="020F0502020204030204" pitchFamily="34" charset="0"/>
                <a:cs typeface="Calibri" panose="020F0502020204030204" pitchFamily="34" charset="0"/>
              </a:rPr>
              <a:t>71. Yem Dağıtma Robotu</a:t>
            </a:r>
          </a:p>
          <a:p>
            <a:r>
              <a:rPr lang="tr-TR" altLang="tr-TR" sz="1600" dirty="0">
                <a:solidFill>
                  <a:srgbClr val="000000"/>
                </a:solidFill>
                <a:latin typeface="Calibri" panose="020F0502020204030204" pitchFamily="34" charset="0"/>
                <a:cs typeface="Calibri" panose="020F0502020204030204" pitchFamily="34" charset="0"/>
              </a:rPr>
              <a:t>72. Yem Dağıtma/Ezme/Karma/Kırma Makinesi</a:t>
            </a:r>
          </a:p>
          <a:p>
            <a:r>
              <a:rPr lang="tr-TR" altLang="tr-TR" sz="1600" dirty="0">
                <a:solidFill>
                  <a:srgbClr val="000000"/>
                </a:solidFill>
                <a:latin typeface="Calibri" panose="020F0502020204030204" pitchFamily="34" charset="0"/>
                <a:cs typeface="Calibri" panose="020F0502020204030204" pitchFamily="34" charset="0"/>
              </a:rPr>
              <a:t>73. Yem İtme Robotu</a:t>
            </a:r>
          </a:p>
          <a:p>
            <a:endParaRPr lang="tr-TR" altLang="tr-TR" sz="1400" dirty="0">
              <a:solidFill>
                <a:srgbClr val="FF0000"/>
              </a:solidFill>
              <a:latin typeface="Calibri" panose="020F0502020204030204" pitchFamily="34" charset="0"/>
              <a:cs typeface="Calibri" panose="020F0502020204030204" pitchFamily="34" charset="0"/>
            </a:endParaRPr>
          </a:p>
          <a:p>
            <a:r>
              <a:rPr lang="tr-TR" sz="1400" dirty="0">
                <a:solidFill>
                  <a:srgbClr val="FF0000"/>
                </a:solidFill>
                <a:latin typeface="Calibri" panose="020F0502020204030204" pitchFamily="34" charset="0"/>
                <a:cs typeface="Calibri" panose="020F0502020204030204" pitchFamily="34" charset="0"/>
              </a:rPr>
              <a:t>Not 1: Yukarıdaki listede belirtilen makine-ekipmanlardan, 0-40.000,00 TL arasında fiyatlandırılan makine-ekipman talepleri öncelikli olarak değerlendirilecektir. </a:t>
            </a:r>
          </a:p>
          <a:p>
            <a:r>
              <a:rPr lang="tr-TR" sz="1400" dirty="0">
                <a:solidFill>
                  <a:srgbClr val="FF0000"/>
                </a:solidFill>
                <a:latin typeface="Calibri" panose="020F0502020204030204" pitchFamily="34" charset="0"/>
                <a:cs typeface="Calibri" panose="020F0502020204030204" pitchFamily="34" charset="0"/>
              </a:rPr>
              <a:t>Not 2: A iş planı kapsamında yukarıda belirtilen makine-ekipman listesindeki sadece 1 makine için proje başvurusunda bulunulabilir.</a:t>
            </a:r>
          </a:p>
          <a:p>
            <a:r>
              <a:rPr lang="tr-TR" altLang="tr-TR" sz="1400" dirty="0">
                <a:solidFill>
                  <a:srgbClr val="FF0000"/>
                </a:solidFill>
                <a:latin typeface="Calibri" panose="020F0502020204030204" pitchFamily="34" charset="0"/>
                <a:cs typeface="Calibri" panose="020F0502020204030204" pitchFamily="34" charset="0"/>
              </a:rPr>
              <a:t>Not 3: Makine – Ekipmanların referans fiyatları Uygulama Rehberi Eklerinde Ek.1b’de yer almaktadır. </a:t>
            </a:r>
          </a:p>
          <a:p>
            <a:r>
              <a:rPr lang="tr-TR" altLang="tr-TR" sz="1400" dirty="0">
                <a:solidFill>
                  <a:srgbClr val="FF0000"/>
                </a:solidFill>
                <a:latin typeface="Calibri" panose="020F0502020204030204" pitchFamily="34" charset="0"/>
                <a:cs typeface="Calibri" panose="020F0502020204030204" pitchFamily="34" charset="0"/>
                <a:hlinkClick r:id="rId2"/>
              </a:rPr>
              <a:t>https://www.tarimorman.gov.tr/TRGM/Belgeler/K%C4%B1rsal%20Ekonomik%20Altyap%C4%B1%20Yat%C4%B1r%C4%B1mlar%C4%B1%20Uygulama%20Rehberi%20De%C4%9Fi%C5%9Fikli%C4%9Fi/V._UYGULAMA_REHBERI_EKLERI_ALTYAPI.pdf</a:t>
            </a:r>
            <a:endParaRPr lang="tr-TR" altLang="tr-TR" sz="1400" dirty="0">
              <a:solidFill>
                <a:srgbClr val="FF0000"/>
              </a:solidFill>
              <a:latin typeface="Calibri" panose="020F0502020204030204" pitchFamily="34" charset="0"/>
              <a:cs typeface="Calibri" panose="020F0502020204030204" pitchFamily="34" charset="0"/>
            </a:endParaRPr>
          </a:p>
          <a:p>
            <a:endParaRPr lang="tr-TR" altLang="tr-TR" sz="1400" dirty="0">
              <a:solidFill>
                <a:srgbClr val="FF0000"/>
              </a:solidFill>
              <a:latin typeface="Calibri" panose="020F0502020204030204" pitchFamily="34" charset="0"/>
              <a:cs typeface="Calibri" panose="020F0502020204030204" pitchFamily="34" charset="0"/>
            </a:endParaRPr>
          </a:p>
        </p:txBody>
      </p:sp>
      <p:sp>
        <p:nvSpPr>
          <p:cNvPr id="6" name="3 Altbilgi Yer Tutucusu">
            <a:extLst>
              <a:ext uri="{FF2B5EF4-FFF2-40B4-BE49-F238E27FC236}">
                <a16:creationId xmlns:a16="http://schemas.microsoft.com/office/drawing/2014/main" id="{83B44BC2-718D-4A8B-B7C7-A5A908E4EF3A}"/>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0" name="Başlık 1">
            <a:extLst>
              <a:ext uri="{FF2B5EF4-FFF2-40B4-BE49-F238E27FC236}">
                <a16:creationId xmlns:a16="http://schemas.microsoft.com/office/drawing/2014/main" id="{5BF879F2-9236-4C1A-88D2-882826F7B7CC}"/>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 KONULARI</a:t>
            </a:r>
          </a:p>
          <a:p>
            <a:pPr algn="ctr"/>
            <a:r>
              <a:rPr lang="tr-TR" sz="2000" b="1" i="1" dirty="0">
                <a:solidFill>
                  <a:srgbClr val="C00000"/>
                </a:solidFill>
                <a:effectLst>
                  <a:outerShdw blurRad="38100" dist="38100" dir="2700000" algn="tl">
                    <a:srgbClr val="000000">
                      <a:alpha val="43137"/>
                    </a:srgbClr>
                  </a:outerShdw>
                </a:effectLst>
              </a:rPr>
              <a:t>A İş Planı Kapsamında Talep Edilebilecek Makine - Ekipmanlar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90A908C-9935-43B2-A725-63D5088C2F6E}"/>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54277" name="Dikdörtgen 2">
            <a:extLst>
              <a:ext uri="{FF2B5EF4-FFF2-40B4-BE49-F238E27FC236}">
                <a16:creationId xmlns:a16="http://schemas.microsoft.com/office/drawing/2014/main" id="{C4391C1E-7BEA-4264-B090-4AEBF0AAA4BB}"/>
              </a:ext>
            </a:extLst>
          </p:cNvPr>
          <p:cNvSpPr>
            <a:spLocks noChangeArrowheads="1"/>
          </p:cNvSpPr>
          <p:nvPr/>
        </p:nvSpPr>
        <p:spPr bwMode="auto">
          <a:xfrm>
            <a:off x="1233486" y="981075"/>
            <a:ext cx="10410825"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tr-TR" altLang="tr-TR" sz="1600" dirty="0">
              <a:solidFill>
                <a:srgbClr val="000000"/>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Aile işletmeciliği faaliyetlerinin geliştirilmesine yönelik altyapı sistemleri,</a:t>
            </a:r>
          </a:p>
          <a:p>
            <a:pPr marL="285750" indent="-285750">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Arıcılık ve arı ürünlerine yönelik yatırımlar,</a:t>
            </a:r>
          </a:p>
          <a:p>
            <a:pPr marL="285750" indent="-285750">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Bilişim sistemleri ve eğitimi (Akıllı tarım sistemleri),</a:t>
            </a:r>
          </a:p>
          <a:p>
            <a:pPr marL="285750" indent="-285750">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El sanatları ve katma değerli ürünler,</a:t>
            </a:r>
          </a:p>
          <a:p>
            <a:pPr marL="285750" indent="-285750">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İpekböceği yetiştiriciliği,</a:t>
            </a:r>
          </a:p>
          <a:p>
            <a:pPr marL="285750" indent="-285750">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Su ürünleri yetiştiriciliği,</a:t>
            </a:r>
          </a:p>
          <a:p>
            <a:pPr marL="285750" indent="-285750">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Tarımsal amaçlı kooperatif ve birlikler için birincil ve ikincil üretim yatırımlarını kapsayan elektrikli olmayan traktörler ve biçerdöverler hariç makine parkları,</a:t>
            </a:r>
          </a:p>
          <a:p>
            <a:pPr marL="285750" indent="-285750">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Tıbbi ve aromatik bitki yetiştiriciliği</a:t>
            </a:r>
          </a:p>
          <a:p>
            <a:endParaRPr lang="tr-TR" altLang="tr-TR" sz="1600" dirty="0">
              <a:solidFill>
                <a:srgbClr val="000000"/>
              </a:solidFill>
              <a:latin typeface="Calibri" panose="020F0502020204030204" pitchFamily="34" charset="0"/>
              <a:cs typeface="Calibri" panose="020F0502020204030204" pitchFamily="34" charset="0"/>
            </a:endParaRPr>
          </a:p>
          <a:p>
            <a:r>
              <a:rPr lang="tr-TR" altLang="tr-TR" sz="1600" dirty="0">
                <a:solidFill>
                  <a:srgbClr val="000000"/>
                </a:solidFill>
                <a:latin typeface="Calibri" panose="020F0502020204030204" pitchFamily="34" charset="0"/>
                <a:cs typeface="Calibri" panose="020F0502020204030204" pitchFamily="34" charset="0"/>
              </a:rPr>
              <a:t>yatırımları destek kapsamında değerlendirilecektir.	</a:t>
            </a:r>
          </a:p>
          <a:p>
            <a:endParaRPr lang="tr-TR" altLang="tr-TR" sz="1600" b="1" dirty="0">
              <a:solidFill>
                <a:srgbClr val="000000"/>
              </a:solidFill>
              <a:latin typeface="Calibri" panose="020F0502020204030204" pitchFamily="34" charset="0"/>
              <a:cs typeface="Calibri" panose="020F0502020204030204" pitchFamily="34" charset="0"/>
            </a:endParaRPr>
          </a:p>
          <a:p>
            <a:r>
              <a:rPr lang="tr-TR" altLang="tr-TR" sz="1600" b="1" dirty="0">
                <a:solidFill>
                  <a:srgbClr val="000000"/>
                </a:solidFill>
                <a:latin typeface="Calibri" panose="020F0502020204030204" pitchFamily="34" charset="0"/>
                <a:cs typeface="Calibri" panose="020F0502020204030204" pitchFamily="34" charset="0"/>
              </a:rPr>
              <a:t>HİBE ESAS PROJE TUTARI</a:t>
            </a:r>
          </a:p>
          <a:p>
            <a:pPr marL="1028700" lvl="1">
              <a:buFont typeface="Wingdings" panose="05000000000000000000" pitchFamily="2" charset="2"/>
              <a:buChar char="Ø"/>
            </a:pPr>
            <a:r>
              <a:rPr lang="tr-TR" altLang="tr-TR" sz="1600" dirty="0">
                <a:solidFill>
                  <a:srgbClr val="000000"/>
                </a:solidFill>
                <a:latin typeface="Calibri" panose="020F0502020204030204" pitchFamily="34" charset="0"/>
                <a:cs typeface="Calibri" panose="020F0502020204030204" pitchFamily="34" charset="0"/>
              </a:rPr>
              <a:t>B iş planı kapsamında hibeye esas proje tutarı alt limiti 20.000 TL’dir. Bu limitin altındaki başvurular kabul edilmez.</a:t>
            </a:r>
          </a:p>
          <a:p>
            <a:pPr marL="1028700" lvl="1">
              <a:buFont typeface="Wingdings" panose="05000000000000000000" pitchFamily="2" charset="2"/>
              <a:buChar char="Ø"/>
            </a:pPr>
            <a:r>
              <a:rPr lang="tr-TR" altLang="tr-TR" sz="1600" dirty="0">
                <a:solidFill>
                  <a:srgbClr val="000000"/>
                </a:solidFill>
                <a:latin typeface="Calibri" panose="020F0502020204030204" pitchFamily="34" charset="0"/>
                <a:cs typeface="Calibri" panose="020F0502020204030204" pitchFamily="34" charset="0"/>
              </a:rPr>
              <a:t>B iş planı kapsamında proje sunan yatırımcılar için hibeye esas proje tutarı 600.000 TL</a:t>
            </a:r>
          </a:p>
          <a:p>
            <a:endParaRPr lang="tr-TR" altLang="tr-TR" dirty="0">
              <a:solidFill>
                <a:srgbClr val="000000"/>
              </a:solidFill>
              <a:latin typeface="Times New Roman" panose="02020603050405020304" pitchFamily="18" charset="0"/>
            </a:endParaRPr>
          </a:p>
        </p:txBody>
      </p:sp>
      <p:sp>
        <p:nvSpPr>
          <p:cNvPr id="6" name="3 Altbilgi Yer Tutucusu">
            <a:extLst>
              <a:ext uri="{FF2B5EF4-FFF2-40B4-BE49-F238E27FC236}">
                <a16:creationId xmlns:a16="http://schemas.microsoft.com/office/drawing/2014/main" id="{EE41AC49-A9A2-4D35-B011-72EAB5EC698E}"/>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0" name="Başlık 1">
            <a:extLst>
              <a:ext uri="{FF2B5EF4-FFF2-40B4-BE49-F238E27FC236}">
                <a16:creationId xmlns:a16="http://schemas.microsoft.com/office/drawing/2014/main" id="{00242311-D772-4B2B-B85E-F1D91A4CD93D}"/>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 KONULARI</a:t>
            </a:r>
          </a:p>
          <a:p>
            <a:pPr algn="ctr"/>
            <a:r>
              <a:rPr lang="tr-TR" sz="2000" b="1" i="1" dirty="0">
                <a:solidFill>
                  <a:srgbClr val="C00000"/>
                </a:solidFill>
                <a:effectLst>
                  <a:outerShdw blurRad="38100" dist="38100" dir="2700000" algn="tl">
                    <a:srgbClr val="000000">
                      <a:alpha val="43137"/>
                    </a:srgbClr>
                  </a:outerShdw>
                </a:effectLst>
              </a:rPr>
              <a:t>B İş Planı Kapsamındaki Yatırım Konuları</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418EA6C-0125-457C-91BB-AEB86D062052}"/>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6" name="3 Altbilgi Yer Tutucusu">
            <a:extLst>
              <a:ext uri="{FF2B5EF4-FFF2-40B4-BE49-F238E27FC236}">
                <a16:creationId xmlns:a16="http://schemas.microsoft.com/office/drawing/2014/main" id="{09B86DCE-EE6D-4250-A3E2-9F2F37B86B9E}"/>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3" name="Dikdörtgen 2">
            <a:extLst>
              <a:ext uri="{FF2B5EF4-FFF2-40B4-BE49-F238E27FC236}">
                <a16:creationId xmlns:a16="http://schemas.microsoft.com/office/drawing/2014/main" id="{6BBC9FC5-0FE0-447D-8B08-8E4A8495684E}"/>
              </a:ext>
            </a:extLst>
          </p:cNvPr>
          <p:cNvSpPr/>
          <p:nvPr/>
        </p:nvSpPr>
        <p:spPr>
          <a:xfrm>
            <a:off x="1204911" y="981075"/>
            <a:ext cx="10467975" cy="4370427"/>
          </a:xfrm>
          <a:prstGeom prst="rect">
            <a:avLst/>
          </a:prstGeom>
        </p:spPr>
        <p:txBody>
          <a:bodyPr wrap="square">
            <a:spAutoFit/>
          </a:bodyPr>
          <a:lstStyle/>
          <a:p>
            <a:pPr>
              <a:defRPr/>
            </a:pPr>
            <a:endParaRPr lang="tr-TR" sz="1600" b="1" dirty="0">
              <a:solidFill>
                <a:srgbClr val="000000"/>
              </a:solidFill>
              <a:latin typeface="Calibri" panose="020F0502020204030204" pitchFamily="34" charset="0"/>
              <a:cs typeface="Calibri" panose="020F0502020204030204" pitchFamily="34" charset="0"/>
            </a:endParaRPr>
          </a:p>
          <a:p>
            <a:pPr>
              <a:defRPr/>
            </a:pPr>
            <a:endPar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defRPr/>
            </a:pP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AİLE İŞLETMECİLİĞİ FAALİYETLERİNİN GELİŞTİRİLMESİNE YÖNELİK ALTYAPI SİSTEMLERİ YATIRIMLARI</a:t>
            </a:r>
          </a:p>
          <a:p>
            <a:pPr>
              <a:defRPr/>
            </a:pPr>
            <a:endParaRPr lang="tr-TR" sz="1600" b="1" dirty="0">
              <a:latin typeface="Calibri" panose="020F0502020204030204" pitchFamily="34" charset="0"/>
              <a:cs typeface="Calibri" panose="020F0502020204030204" pitchFamily="34" charset="0"/>
            </a:endParaRPr>
          </a:p>
          <a:p>
            <a:pPr>
              <a:defRPr/>
            </a:pPr>
            <a:r>
              <a:rPr lang="tr-TR" sz="1600" dirty="0">
                <a:solidFill>
                  <a:srgbClr val="000000"/>
                </a:solidFill>
                <a:latin typeface="Calibri" panose="020F0502020204030204" pitchFamily="34" charset="0"/>
                <a:cs typeface="Calibri" panose="020F0502020204030204" pitchFamily="34" charset="0"/>
              </a:rPr>
              <a:t>a) Birincil Üretim ile Üretilmiş Bitkisel ve Hayvansal Ürünlerin İşlenmesi, Paketlenmesi ve Depolanması</a:t>
            </a:r>
          </a:p>
          <a:p>
            <a:pPr marL="342900" indent="-342900">
              <a:buFontTx/>
              <a:buAutoNum type="alphaLcParenR"/>
              <a:defRPr/>
            </a:pPr>
            <a:endParaRPr lang="tr-TR" sz="1600" dirty="0">
              <a:solidFill>
                <a:srgbClr val="000000"/>
              </a:solidFill>
              <a:latin typeface="Calibri" panose="020F0502020204030204" pitchFamily="34" charset="0"/>
              <a:cs typeface="Calibri" panose="020F0502020204030204" pitchFamily="34" charset="0"/>
            </a:endParaRPr>
          </a:p>
          <a:p>
            <a:pPr>
              <a:defRPr/>
            </a:pPr>
            <a:r>
              <a:rPr lang="tr-TR" sz="1600" dirty="0">
                <a:solidFill>
                  <a:srgbClr val="000000"/>
                </a:solidFill>
                <a:latin typeface="Calibri" panose="020F0502020204030204" pitchFamily="34" charset="0"/>
                <a:cs typeface="Calibri" panose="020F0502020204030204" pitchFamily="34" charset="0"/>
              </a:rPr>
              <a:t>b) Tarımsal Ürünlerin Depolanması (Çelik Silo ve Soğuk Hava Deposu) </a:t>
            </a:r>
          </a:p>
          <a:p>
            <a:pPr>
              <a:defRPr/>
            </a:pPr>
            <a:endParaRPr lang="tr-TR" sz="1600" dirty="0">
              <a:solidFill>
                <a:srgbClr val="000000"/>
              </a:solidFill>
              <a:latin typeface="Calibri" panose="020F0502020204030204" pitchFamily="34" charset="0"/>
              <a:cs typeface="Calibri" panose="020F0502020204030204" pitchFamily="34" charset="0"/>
            </a:endParaRPr>
          </a:p>
          <a:p>
            <a:pPr>
              <a:defRPr/>
            </a:pPr>
            <a:r>
              <a:rPr lang="tr-TR" sz="1600" dirty="0">
                <a:solidFill>
                  <a:srgbClr val="000000"/>
                </a:solidFill>
                <a:latin typeface="Calibri" panose="020F0502020204030204" pitchFamily="34" charset="0"/>
                <a:cs typeface="Calibri" panose="020F0502020204030204" pitchFamily="34" charset="0"/>
              </a:rPr>
              <a:t>c) Tarımsal Sabit Yatırımlar (Ahır, ağıl, kanatlı kesimhanesi, muz ve/veya sebze yetiştirilen tesisler)</a:t>
            </a:r>
          </a:p>
          <a:p>
            <a:pPr>
              <a:defRPr/>
            </a:pPr>
            <a:endParaRPr lang="tr-TR" sz="1600" dirty="0">
              <a:solidFill>
                <a:srgbClr val="000000"/>
              </a:solidFill>
              <a:latin typeface="Calibri" panose="020F0502020204030204" pitchFamily="34" charset="0"/>
              <a:cs typeface="Calibri" panose="020F0502020204030204" pitchFamily="34" charset="0"/>
            </a:endParaRPr>
          </a:p>
          <a:p>
            <a:pPr>
              <a:defRPr/>
            </a:pPr>
            <a:r>
              <a:rPr lang="tr-TR" sz="1600" dirty="0">
                <a:solidFill>
                  <a:srgbClr val="000000"/>
                </a:solidFill>
                <a:latin typeface="Calibri" panose="020F0502020204030204" pitchFamily="34" charset="0"/>
                <a:cs typeface="Calibri" panose="020F0502020204030204" pitchFamily="34" charset="0"/>
              </a:rPr>
              <a:t>ç) Kültür Mantarı</a:t>
            </a:r>
          </a:p>
          <a:p>
            <a:pPr>
              <a:defRPr/>
            </a:pPr>
            <a:endParaRPr lang="tr-TR" sz="1600" dirty="0">
              <a:solidFill>
                <a:srgbClr val="000000"/>
              </a:solidFill>
              <a:latin typeface="Calibri" panose="020F0502020204030204" pitchFamily="34" charset="0"/>
              <a:cs typeface="Calibri" panose="020F0502020204030204" pitchFamily="34" charset="0"/>
            </a:endParaRPr>
          </a:p>
          <a:p>
            <a:pPr>
              <a:defRPr/>
            </a:pPr>
            <a:r>
              <a:rPr lang="tr-TR" sz="1600" dirty="0">
                <a:solidFill>
                  <a:srgbClr val="000000"/>
                </a:solidFill>
                <a:latin typeface="Calibri" panose="020F0502020204030204" pitchFamily="34" charset="0"/>
                <a:cs typeface="Calibri" panose="020F0502020204030204" pitchFamily="34" charset="0"/>
              </a:rPr>
              <a:t>d) Yenilenebilir Enerji Tesisleri</a:t>
            </a:r>
          </a:p>
          <a:p>
            <a:pPr algn="just">
              <a:defRPr/>
            </a:pPr>
            <a:endParaRPr lang="tr-TR" sz="1600" dirty="0">
              <a:solidFill>
                <a:srgbClr val="000000"/>
              </a:solidFill>
              <a:latin typeface="Calibri" panose="020F0502020204030204" pitchFamily="34" charset="0"/>
              <a:cs typeface="Calibri" panose="020F0502020204030204" pitchFamily="34" charset="0"/>
            </a:endParaRPr>
          </a:p>
          <a:p>
            <a:pPr algn="just">
              <a:defRPr/>
            </a:pPr>
            <a:r>
              <a:rPr lang="tr-TR" sz="1600" b="1" dirty="0">
                <a:solidFill>
                  <a:srgbClr val="000000"/>
                </a:solidFill>
                <a:latin typeface="Calibri" panose="020F0502020204030204" pitchFamily="34" charset="0"/>
                <a:cs typeface="Calibri" panose="020F0502020204030204" pitchFamily="34" charset="0"/>
              </a:rPr>
              <a:t>Hayvansal üretime yönelik proje başvurularında bulunacak proje sahiplerinin en az 10 büyükbaş veya 40 küçükbaş yetişkin hayvan mevcudu olmalıdır</a:t>
            </a:r>
            <a:r>
              <a:rPr lang="tr-TR" sz="1600" dirty="0">
                <a:solidFill>
                  <a:srgbClr val="000000"/>
                </a:solidFill>
                <a:latin typeface="Calibri" panose="020F0502020204030204" pitchFamily="34" charset="0"/>
                <a:cs typeface="Calibri" panose="020F0502020204030204" pitchFamily="34" charset="0"/>
              </a:rPr>
              <a:t>.</a:t>
            </a:r>
          </a:p>
          <a:p>
            <a:pPr>
              <a:defRPr/>
            </a:pPr>
            <a:endParaRPr lang="tr-TR" dirty="0">
              <a:solidFill>
                <a:srgbClr val="000000"/>
              </a:solidFill>
              <a:latin typeface="Times New Roman" panose="02020603050405020304" pitchFamily="18" charset="0"/>
            </a:endParaRPr>
          </a:p>
        </p:txBody>
      </p:sp>
      <p:sp>
        <p:nvSpPr>
          <p:cNvPr id="7" name="Başlık 1">
            <a:extLst>
              <a:ext uri="{FF2B5EF4-FFF2-40B4-BE49-F238E27FC236}">
                <a16:creationId xmlns:a16="http://schemas.microsoft.com/office/drawing/2014/main" id="{63423C6F-09E6-4364-AEED-62F8218E47F7}"/>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 KONULARI</a:t>
            </a:r>
          </a:p>
          <a:p>
            <a:pPr algn="ctr"/>
            <a:r>
              <a:rPr lang="tr-TR" sz="2000" b="1" i="1" dirty="0">
                <a:solidFill>
                  <a:srgbClr val="C00000"/>
                </a:solidFill>
                <a:effectLst>
                  <a:outerShdw blurRad="38100" dist="38100" dir="2700000" algn="tl">
                    <a:srgbClr val="000000">
                      <a:alpha val="43137"/>
                    </a:srgbClr>
                  </a:outerShdw>
                </a:effectLst>
              </a:rPr>
              <a:t>B İş Planı Kapsamındaki Yatırım Konuları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EA02A9-43F9-49DF-9EF8-AAFA6916397A}"/>
              </a:ext>
            </a:extLst>
          </p:cNvPr>
          <p:cNvSpPr>
            <a:spLocks noGrp="1"/>
          </p:cNvSpPr>
          <p:nvPr>
            <p:ph idx="1"/>
          </p:nvPr>
        </p:nvSpPr>
        <p:spPr>
          <a:xfrm>
            <a:off x="1457325" y="1162051"/>
            <a:ext cx="9601200" cy="4924424"/>
          </a:xfrm>
        </p:spPr>
        <p:txBody>
          <a:bodyPr>
            <a:normAutofit/>
          </a:bodyPr>
          <a:lstStyle/>
          <a:p>
            <a:pPr eaLnBrk="1" hangingPunct="1"/>
            <a:r>
              <a:rPr lang="tr-TR" altLang="tr-TR" i="1" dirty="0">
                <a:solidFill>
                  <a:srgbClr val="002060"/>
                </a:solidFill>
              </a:rPr>
              <a:t>KIRSAL KALKINMA DESTEKLERİ KAPSAMINDA TARIMA DAYALI </a:t>
            </a:r>
            <a:r>
              <a:rPr lang="tr-TR" altLang="tr-TR" b="1" i="1" dirty="0">
                <a:solidFill>
                  <a:srgbClr val="002060"/>
                </a:solidFill>
                <a:effectLst>
                  <a:outerShdw blurRad="38100" dist="38100" dir="2700000" algn="tl">
                    <a:srgbClr val="000000">
                      <a:alpha val="43137"/>
                    </a:srgbClr>
                  </a:outerShdw>
                </a:effectLst>
              </a:rPr>
              <a:t>EKONOMİK YATIRIMLARIN DESTEKLENMESİ HAKKINDA</a:t>
            </a:r>
            <a:r>
              <a:rPr lang="tr-TR" altLang="tr-TR" i="1" dirty="0">
                <a:solidFill>
                  <a:srgbClr val="002060"/>
                </a:solidFill>
                <a:effectLst>
                  <a:outerShdw blurRad="38100" dist="38100" dir="2700000" algn="tl">
                    <a:srgbClr val="000000">
                      <a:alpha val="43137"/>
                    </a:srgbClr>
                  </a:outerShdw>
                </a:effectLst>
              </a:rPr>
              <a:t> </a:t>
            </a:r>
            <a:r>
              <a:rPr lang="tr-TR" altLang="tr-TR" i="1" dirty="0">
                <a:solidFill>
                  <a:srgbClr val="002060"/>
                </a:solidFill>
              </a:rPr>
              <a:t>TEBLİĞ NO: 2020/24 (D.T. 2021/34) </a:t>
            </a:r>
          </a:p>
          <a:p>
            <a:pPr eaLnBrk="1" hangingPunct="1"/>
            <a:endParaRPr lang="tr-TR" altLang="tr-TR" i="1" dirty="0">
              <a:solidFill>
                <a:srgbClr val="002060"/>
              </a:solidFill>
            </a:endParaRPr>
          </a:p>
          <a:p>
            <a:pPr eaLnBrk="1" hangingPunct="1"/>
            <a:r>
              <a:rPr lang="tr-TR" altLang="tr-TR" i="1" dirty="0">
                <a:solidFill>
                  <a:srgbClr val="002060"/>
                </a:solidFill>
              </a:rPr>
              <a:t>KIRSAL KALKINMA DESTEKLERİ KAPSAMINDA TARIMA DAYALI </a:t>
            </a:r>
            <a:r>
              <a:rPr lang="tr-TR" altLang="tr-TR" b="1" i="1" dirty="0">
                <a:solidFill>
                  <a:srgbClr val="002060"/>
                </a:solidFill>
                <a:effectLst>
                  <a:outerShdw blurRad="38100" dist="38100" dir="2700000" algn="tl">
                    <a:srgbClr val="000000">
                      <a:alpha val="43137"/>
                    </a:srgbClr>
                  </a:outerShdw>
                </a:effectLst>
              </a:rPr>
              <a:t>EKONOMİK ALTYAPI YATIRIMLARININ DESTEKLENMESİ HAKKINDA </a:t>
            </a:r>
            <a:r>
              <a:rPr lang="tr-TR" altLang="tr-TR" i="1" dirty="0">
                <a:solidFill>
                  <a:srgbClr val="002060"/>
                </a:solidFill>
              </a:rPr>
              <a:t>TEBLİĞ NO: 2020/25 (D.T. 2021/35) </a:t>
            </a:r>
          </a:p>
          <a:p>
            <a:pPr eaLnBrk="1" hangingPunct="1"/>
            <a:endParaRPr lang="tr-TR" altLang="tr-TR" i="1" dirty="0">
              <a:solidFill>
                <a:srgbClr val="002060"/>
              </a:solidFill>
            </a:endParaRPr>
          </a:p>
          <a:p>
            <a:pPr lvl="1"/>
            <a:r>
              <a:rPr lang="tr-TR" sz="1800" dirty="0">
                <a:solidFill>
                  <a:srgbClr val="002060"/>
                </a:solidFill>
              </a:rPr>
              <a:t>21.11.2020 tarih ve 31311 sayılı Resmi </a:t>
            </a:r>
            <a:r>
              <a:rPr lang="tr-TR" sz="1800" dirty="0" err="1">
                <a:solidFill>
                  <a:srgbClr val="002060"/>
                </a:solidFill>
              </a:rPr>
              <a:t>Gazete’de</a:t>
            </a:r>
            <a:r>
              <a:rPr lang="tr-TR" sz="1800" dirty="0">
                <a:solidFill>
                  <a:srgbClr val="002060"/>
                </a:solidFill>
              </a:rPr>
              <a:t> yayınlanmıştır.</a:t>
            </a:r>
          </a:p>
          <a:p>
            <a:pPr marL="0" lvl="1" indent="0">
              <a:lnSpc>
                <a:spcPct val="110000"/>
              </a:lnSpc>
              <a:buNone/>
            </a:pPr>
            <a:endParaRPr lang="tr-TR" sz="1300" i="0" dirty="0">
              <a:solidFill>
                <a:srgbClr val="002060"/>
              </a:solidFill>
              <a:hlinkClick r:id="rId2">
                <a:extLst>
                  <a:ext uri="{A12FA001-AC4F-418D-AE19-62706E023703}">
                    <ahyp:hlinkClr xmlns:ahyp="http://schemas.microsoft.com/office/drawing/2018/hyperlinkcolor" val="tx"/>
                  </a:ext>
                </a:extLst>
              </a:hlinkClick>
            </a:endParaRPr>
          </a:p>
          <a:p>
            <a:pPr marL="0" lvl="1" indent="0">
              <a:lnSpc>
                <a:spcPct val="110000"/>
              </a:lnSpc>
              <a:buNone/>
            </a:pPr>
            <a:r>
              <a:rPr lang="tr-TR" sz="1300" i="0" dirty="0">
                <a:solidFill>
                  <a:srgbClr val="002060"/>
                </a:solidFill>
                <a:hlinkClick r:id="rId2">
                  <a:extLst>
                    <a:ext uri="{A12FA001-AC4F-418D-AE19-62706E023703}">
                      <ahyp:hlinkClr xmlns:ahyp="http://schemas.microsoft.com/office/drawing/2018/hyperlinkcolor" val="tx"/>
                    </a:ext>
                  </a:extLst>
                </a:hlinkClick>
              </a:rPr>
              <a:t>https://www.tarimorman.gov.tr/Duyuru/1478/Kirsal-Kalkinma-Destekleri-Kapsaminda-Tarima-Dayali-Ekonomik-Yatirimlarin-Desteklenmesi-Ve-Kirsal-Ekonomik-Altyapi-Yatirimlarinin-Desteklenmesi-2021-2022-Basvuru-Donemi-Uygulama-Rehberi-Yayinlandi</a:t>
            </a:r>
            <a:r>
              <a:rPr lang="tr-TR" sz="1300" i="0" dirty="0">
                <a:solidFill>
                  <a:srgbClr val="002060"/>
                </a:solidFill>
              </a:rPr>
              <a:t> </a:t>
            </a:r>
          </a:p>
          <a:p>
            <a:pPr lvl="1"/>
            <a:endParaRPr lang="tr-TR" sz="1800" dirty="0">
              <a:solidFill>
                <a:srgbClr val="002060"/>
              </a:solidFill>
            </a:endParaRPr>
          </a:p>
        </p:txBody>
      </p:sp>
      <p:sp>
        <p:nvSpPr>
          <p:cNvPr id="4" name="3 Altbilgi Yer Tutucusu">
            <a:extLst>
              <a:ext uri="{FF2B5EF4-FFF2-40B4-BE49-F238E27FC236}">
                <a16:creationId xmlns:a16="http://schemas.microsoft.com/office/drawing/2014/main" id="{6D1B0A0B-818F-4B5A-957C-0CBC3E049280}"/>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5" name="Başlık 1">
            <a:extLst>
              <a:ext uri="{FF2B5EF4-FFF2-40B4-BE49-F238E27FC236}">
                <a16:creationId xmlns:a16="http://schemas.microsoft.com/office/drawing/2014/main" id="{C53650DE-2EB7-44A9-981D-EB8F5449AA08}"/>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TEBLİĞ, UYGULAMA REHBERİ, UYGULAMA ESASLARI LİNKLERİ</a:t>
            </a:r>
          </a:p>
        </p:txBody>
      </p:sp>
    </p:spTree>
    <p:extLst>
      <p:ext uri="{BB962C8B-B14F-4D97-AF65-F5344CB8AC3E}">
        <p14:creationId xmlns:p14="http://schemas.microsoft.com/office/powerpoint/2010/main" val="33692504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E713F32-3F21-4190-A95E-C60D47398668}"/>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6" name="3 Altbilgi Yer Tutucusu">
            <a:extLst>
              <a:ext uri="{FF2B5EF4-FFF2-40B4-BE49-F238E27FC236}">
                <a16:creationId xmlns:a16="http://schemas.microsoft.com/office/drawing/2014/main" id="{9EF53DBA-EC6E-4227-AF73-E0E08B0FBC28}"/>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56325" name="Dikdörtgen 2">
            <a:extLst>
              <a:ext uri="{FF2B5EF4-FFF2-40B4-BE49-F238E27FC236}">
                <a16:creationId xmlns:a16="http://schemas.microsoft.com/office/drawing/2014/main" id="{6291B478-32E6-4511-BDD2-61BEBA5B4AC1}"/>
              </a:ext>
            </a:extLst>
          </p:cNvPr>
          <p:cNvSpPr>
            <a:spLocks noChangeArrowheads="1"/>
          </p:cNvSpPr>
          <p:nvPr/>
        </p:nvSpPr>
        <p:spPr bwMode="auto">
          <a:xfrm>
            <a:off x="1214436" y="1259175"/>
            <a:ext cx="10448925"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r>
              <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ARICILIK VE ARI ÜRÜNLERİNİN İŞLENMESİ VE PAKETLENMESİNE YÖNELİK YATIRIMLAR</a:t>
            </a:r>
          </a:p>
          <a:p>
            <a:endParaRPr lang="tr-TR" altLang="tr-TR" sz="1600" b="1" dirty="0">
              <a:solidFill>
                <a:srgbClr val="000000"/>
              </a:solidFill>
              <a:latin typeface="Calibri" panose="020F0502020204030204" pitchFamily="34" charset="0"/>
              <a:cs typeface="Calibri" panose="020F0502020204030204" pitchFamily="34" charset="0"/>
            </a:endParaRPr>
          </a:p>
          <a:p>
            <a:pPr marL="1028700" lvl="1">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Bal ve diğer arı ürünlerinin üretimine yönelik 30 ile 500 kovan aralığındaki işletmeler (Projenin uygulanması sonunda en az/en fazla miktarlara ulaşılmalıdır.), </a:t>
            </a:r>
          </a:p>
          <a:p>
            <a:pPr marL="1028700" lvl="1">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Ana arı üretimine yönelik yatırımlar, </a:t>
            </a:r>
          </a:p>
          <a:p>
            <a:pPr marL="1028700" lvl="1">
              <a:buFont typeface="Wingdings" panose="05000000000000000000" pitchFamily="2" charset="2"/>
              <a:buChar char="ü"/>
            </a:pPr>
            <a:r>
              <a:rPr lang="tr-TR" altLang="tr-TR" sz="1600" dirty="0">
                <a:solidFill>
                  <a:srgbClr val="000000"/>
                </a:solidFill>
                <a:latin typeface="Calibri" panose="020F0502020204030204" pitchFamily="34" charset="0"/>
                <a:cs typeface="Calibri" panose="020F0502020204030204" pitchFamily="34" charset="0"/>
              </a:rPr>
              <a:t>Bal ve diğer arı ürünlerinin işlenmesi ve paketlenmesine yönelik tesisler desteklenecektir.</a:t>
            </a:r>
          </a:p>
          <a:p>
            <a:endParaRPr lang="tr-TR" altLang="tr-TR" sz="1600" dirty="0">
              <a:solidFill>
                <a:srgbClr val="000000"/>
              </a:solidFill>
              <a:latin typeface="Calibri" panose="020F0502020204030204" pitchFamily="34" charset="0"/>
              <a:cs typeface="Calibri" panose="020F0502020204030204" pitchFamily="34" charset="0"/>
            </a:endParaRPr>
          </a:p>
          <a:p>
            <a:r>
              <a:rPr lang="tr-TR" altLang="tr-TR" sz="1600" dirty="0">
                <a:solidFill>
                  <a:srgbClr val="000000"/>
                </a:solidFill>
                <a:latin typeface="Calibri" panose="020F0502020204030204" pitchFamily="34" charset="0"/>
                <a:cs typeface="Calibri" panose="020F0502020204030204" pitchFamily="34" charset="0"/>
              </a:rPr>
              <a:t>Sadece arıcılık için proje başvurusunda bulunan yatırımcı en az bir yıldır Arıcılık Kayıt Sistemine (AKS) kayıtlı olduğunu gösteren belge sunmalıdır.</a:t>
            </a:r>
          </a:p>
          <a:p>
            <a:endParaRPr lang="tr-TR" altLang="tr-TR" sz="1600" dirty="0">
              <a:solidFill>
                <a:srgbClr val="000000"/>
              </a:solidFill>
              <a:latin typeface="Calibri" panose="020F0502020204030204" pitchFamily="34" charset="0"/>
              <a:cs typeface="Calibri" panose="020F0502020204030204" pitchFamily="34" charset="0"/>
            </a:endParaRPr>
          </a:p>
          <a:p>
            <a:r>
              <a:rPr lang="tr-TR" altLang="tr-TR" sz="1600" dirty="0">
                <a:solidFill>
                  <a:srgbClr val="000000"/>
                </a:solidFill>
                <a:latin typeface="Calibri" panose="020F0502020204030204" pitchFamily="34" charset="0"/>
                <a:cs typeface="Calibri" panose="020F0502020204030204" pitchFamily="34" charset="0"/>
              </a:rPr>
              <a:t>Bu konu başlığı altında; arı ürünlerinin işlenmesi, paketlenmesi ve depolanması için müştemilat inşası, arıcılıkla ilgili ekipman alımı, çiftlik içerisinde balın işlenmesi ve paketlenmesi için işleme ve paketleme hatları satın alınması veya mevcut hatların modernizasyonu, lisanslı üreticiler tarafından ana arıların üretilmesi için yetiştirme istasyonlarının kurulması ve donatılması, işleme ve paketlemeye yönelik tesis kurulumlarında kendi tüketimi için yenilenebilir enerji üretimi amacıyla inşaat işleri ve makine/ekipman alımı harcamaları destek kapsamındadır.</a:t>
            </a:r>
          </a:p>
          <a:p>
            <a:endParaRPr lang="tr-TR" altLang="tr-TR" sz="1600" dirty="0">
              <a:solidFill>
                <a:srgbClr val="000000"/>
              </a:solidFill>
              <a:latin typeface="Calibri" panose="020F0502020204030204" pitchFamily="34" charset="0"/>
              <a:cs typeface="Calibri" panose="020F0502020204030204" pitchFamily="34" charset="0"/>
            </a:endParaRPr>
          </a:p>
        </p:txBody>
      </p:sp>
      <p:sp>
        <p:nvSpPr>
          <p:cNvPr id="7" name="Başlık 1">
            <a:extLst>
              <a:ext uri="{FF2B5EF4-FFF2-40B4-BE49-F238E27FC236}">
                <a16:creationId xmlns:a16="http://schemas.microsoft.com/office/drawing/2014/main" id="{0C4951D0-BD42-4AAA-A28B-B21B3613C3CF}"/>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 KONULARI</a:t>
            </a:r>
          </a:p>
          <a:p>
            <a:pPr algn="ctr"/>
            <a:r>
              <a:rPr lang="tr-TR" sz="2000" b="1" i="1" dirty="0">
                <a:solidFill>
                  <a:srgbClr val="C00000"/>
                </a:solidFill>
                <a:effectLst>
                  <a:outerShdw blurRad="38100" dist="38100" dir="2700000" algn="tl">
                    <a:srgbClr val="000000">
                      <a:alpha val="43137"/>
                    </a:srgbClr>
                  </a:outerShdw>
                </a:effectLst>
              </a:rPr>
              <a:t>B İş Planı Kapsamındaki Yatırım Konuları</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26A4D94-8C0E-4CA9-8805-10B3141C90ED}"/>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6" name="3 Altbilgi Yer Tutucusu">
            <a:extLst>
              <a:ext uri="{FF2B5EF4-FFF2-40B4-BE49-F238E27FC236}">
                <a16:creationId xmlns:a16="http://schemas.microsoft.com/office/drawing/2014/main" id="{3EE3F5B3-9121-4995-87F7-380379AC0132}"/>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57349" name="Dikdörtgen 2">
            <a:extLst>
              <a:ext uri="{FF2B5EF4-FFF2-40B4-BE49-F238E27FC236}">
                <a16:creationId xmlns:a16="http://schemas.microsoft.com/office/drawing/2014/main" id="{108B34E0-7532-4F31-9736-0E258F5C7DE1}"/>
              </a:ext>
            </a:extLst>
          </p:cNvPr>
          <p:cNvSpPr>
            <a:spLocks noChangeArrowheads="1"/>
          </p:cNvSpPr>
          <p:nvPr/>
        </p:nvSpPr>
        <p:spPr bwMode="auto">
          <a:xfrm>
            <a:off x="1223961" y="1442740"/>
            <a:ext cx="10429875" cy="307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tr-TR" altLang="tr-TR" sz="1600" dirty="0">
              <a:solidFill>
                <a:srgbClr val="000000"/>
              </a:solidFill>
              <a:latin typeface="Calibri" panose="020F0502020204030204" pitchFamily="34" charset="0"/>
              <a:cs typeface="Calibri" panose="020F0502020204030204" pitchFamily="34" charset="0"/>
            </a:endParaRPr>
          </a:p>
          <a:p>
            <a:r>
              <a:rPr lang="tr-TR" alt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TIBBİ VE AROMATİK BİTKİ YETİŞTİRİCİLİĞİ (İŞLENMESİ, PAKETLENMESİ VE DEPOLANMASI) YATIRIMLARI</a:t>
            </a:r>
          </a:p>
          <a:p>
            <a:endParaRPr lang="tr-TR" altLang="tr-TR" sz="1600" b="1" dirty="0">
              <a:solidFill>
                <a:srgbClr val="000000"/>
              </a:solidFill>
              <a:latin typeface="Calibri" panose="020F0502020204030204" pitchFamily="34" charset="0"/>
              <a:cs typeface="Calibri" panose="020F0502020204030204" pitchFamily="34" charset="0"/>
            </a:endParaRPr>
          </a:p>
          <a:p>
            <a:pPr algn="just"/>
            <a:r>
              <a:rPr lang="tr-TR" altLang="tr-TR" sz="1600" dirty="0">
                <a:solidFill>
                  <a:srgbClr val="000000"/>
                </a:solidFill>
                <a:latin typeface="Calibri" panose="020F0502020204030204" pitchFamily="34" charset="0"/>
                <a:cs typeface="Calibri" panose="020F0502020204030204" pitchFamily="34" charset="0"/>
              </a:rPr>
              <a:t>	Bu başlık altında, tıbbi ve aromatik özelliği olan bitkilerin havalandırılması, kurutulması, işlenmesi, paketlenmesi ve depolanması için tesis inşası ve ekipman satın alınması konusunda proje kabulü yapılacaktır.</a:t>
            </a:r>
          </a:p>
          <a:p>
            <a:pPr algn="just"/>
            <a:endParaRPr lang="tr-TR" altLang="tr-TR" sz="1600" dirty="0">
              <a:solidFill>
                <a:srgbClr val="000000"/>
              </a:solidFill>
              <a:latin typeface="Calibri" panose="020F0502020204030204" pitchFamily="34" charset="0"/>
              <a:cs typeface="Calibri" panose="020F0502020204030204" pitchFamily="34" charset="0"/>
            </a:endParaRPr>
          </a:p>
          <a:p>
            <a:pPr algn="just"/>
            <a:r>
              <a:rPr lang="tr-TR" altLang="tr-TR" sz="1600" dirty="0">
                <a:solidFill>
                  <a:srgbClr val="000000"/>
                </a:solidFill>
                <a:latin typeface="Calibri" panose="020F0502020204030204" pitchFamily="34" charset="0"/>
                <a:cs typeface="Calibri" panose="020F0502020204030204" pitchFamily="34" charset="0"/>
              </a:rPr>
              <a:t>	En az 5 dekar lavanta, biberiye, kekik gibi tıbbi ve aromatik bitkisel ürün ekimi olan çiftçilere; en az 250 kg/yıl yağ işleme kapasiteleri olması koşuluyla veya proje bitiminde bu kapasiteye ulaşacaklarını başvuru sırasında taahhüt etmeleri şartı ile üretimleriyle orantılı kapasitede bir adet </a:t>
            </a:r>
            <a:r>
              <a:rPr lang="tr-TR" altLang="tr-TR" sz="1600" dirty="0" err="1">
                <a:solidFill>
                  <a:srgbClr val="000000"/>
                </a:solidFill>
                <a:latin typeface="Calibri" panose="020F0502020204030204" pitchFamily="34" charset="0"/>
                <a:cs typeface="Calibri" panose="020F0502020204030204" pitchFamily="34" charset="0"/>
              </a:rPr>
              <a:t>distilasyon</a:t>
            </a:r>
            <a:r>
              <a:rPr lang="tr-TR" altLang="tr-TR" sz="1600" dirty="0">
                <a:solidFill>
                  <a:srgbClr val="000000"/>
                </a:solidFill>
                <a:latin typeface="Calibri" panose="020F0502020204030204" pitchFamily="34" charset="0"/>
                <a:cs typeface="Calibri" panose="020F0502020204030204" pitchFamily="34" charset="0"/>
              </a:rPr>
              <a:t> kazanı, soğutucu </a:t>
            </a:r>
            <a:r>
              <a:rPr lang="tr-TR" altLang="tr-TR" sz="1600" dirty="0" err="1">
                <a:solidFill>
                  <a:srgbClr val="000000"/>
                </a:solidFill>
                <a:latin typeface="Calibri" panose="020F0502020204030204" pitchFamily="34" charset="0"/>
                <a:cs typeface="Calibri" panose="020F0502020204030204" pitchFamily="34" charset="0"/>
              </a:rPr>
              <a:t>eşanjörü</a:t>
            </a:r>
            <a:r>
              <a:rPr lang="tr-TR" altLang="tr-TR" sz="1600" dirty="0">
                <a:solidFill>
                  <a:srgbClr val="000000"/>
                </a:solidFill>
                <a:latin typeface="Calibri" panose="020F0502020204030204" pitchFamily="34" charset="0"/>
                <a:cs typeface="Calibri" panose="020F0502020204030204" pitchFamily="34" charset="0"/>
              </a:rPr>
              <a:t>, su </a:t>
            </a:r>
            <a:r>
              <a:rPr lang="tr-TR" altLang="tr-TR" sz="1600" dirty="0" err="1">
                <a:solidFill>
                  <a:srgbClr val="000000"/>
                </a:solidFill>
                <a:latin typeface="Calibri" panose="020F0502020204030204" pitchFamily="34" charset="0"/>
                <a:cs typeface="Calibri" panose="020F0502020204030204" pitchFamily="34" charset="0"/>
              </a:rPr>
              <a:t>separatörü</a:t>
            </a:r>
            <a:r>
              <a:rPr lang="tr-TR" altLang="tr-TR" sz="1600" dirty="0">
                <a:solidFill>
                  <a:srgbClr val="000000"/>
                </a:solidFill>
                <a:latin typeface="Calibri" panose="020F0502020204030204" pitchFamily="34" charset="0"/>
                <a:cs typeface="Calibri" panose="020F0502020204030204" pitchFamily="34" charset="0"/>
              </a:rPr>
              <a:t>, yağlı su toplama tankı, yakıt tankı ve su pompası satın alımları ile tesis inşası konusunda hibe desteği verilecektir.</a:t>
            </a:r>
          </a:p>
          <a:p>
            <a:pPr algn="just"/>
            <a:endParaRPr lang="tr-TR" altLang="tr-TR" sz="1600" dirty="0">
              <a:solidFill>
                <a:srgbClr val="000000"/>
              </a:solidFill>
              <a:latin typeface="Calibri" panose="020F0502020204030204" pitchFamily="34" charset="0"/>
              <a:cs typeface="Calibri" panose="020F0502020204030204" pitchFamily="34" charset="0"/>
            </a:endParaRPr>
          </a:p>
          <a:p>
            <a:pPr algn="just"/>
            <a:endParaRPr lang="tr-TR" altLang="tr-TR" sz="1600" dirty="0">
              <a:solidFill>
                <a:srgbClr val="000000"/>
              </a:solidFill>
              <a:latin typeface="Calibri" panose="020F0502020204030204" pitchFamily="34" charset="0"/>
              <a:cs typeface="Calibri" panose="020F0502020204030204" pitchFamily="34" charset="0"/>
            </a:endParaRPr>
          </a:p>
        </p:txBody>
      </p:sp>
      <p:sp>
        <p:nvSpPr>
          <p:cNvPr id="9" name="Başlık 1">
            <a:extLst>
              <a:ext uri="{FF2B5EF4-FFF2-40B4-BE49-F238E27FC236}">
                <a16:creationId xmlns:a16="http://schemas.microsoft.com/office/drawing/2014/main" id="{90F73631-09E1-4C9F-AB7C-7371FD0AEEF8}"/>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 KONULARI</a:t>
            </a:r>
          </a:p>
          <a:p>
            <a:pPr algn="ctr"/>
            <a:r>
              <a:rPr lang="tr-TR" sz="2000" b="1" i="1" dirty="0">
                <a:solidFill>
                  <a:srgbClr val="C00000"/>
                </a:solidFill>
                <a:effectLst>
                  <a:outerShdw blurRad="38100" dist="38100" dir="2700000" algn="tl">
                    <a:srgbClr val="000000">
                      <a:alpha val="43137"/>
                    </a:srgbClr>
                  </a:outerShdw>
                </a:effectLst>
              </a:rPr>
              <a:t>B İş Planı Kapsamındaki Yatırım Konuları</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527434C-2488-4DE3-8F0F-79A986FD85DD}"/>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6" name="3 Altbilgi Yer Tutucusu">
            <a:extLst>
              <a:ext uri="{FF2B5EF4-FFF2-40B4-BE49-F238E27FC236}">
                <a16:creationId xmlns:a16="http://schemas.microsoft.com/office/drawing/2014/main" id="{84A4AA9D-61C4-44C8-9D87-B28733E0EEB8}"/>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58373" name="Dikdörtgen 2">
            <a:extLst>
              <a:ext uri="{FF2B5EF4-FFF2-40B4-BE49-F238E27FC236}">
                <a16:creationId xmlns:a16="http://schemas.microsoft.com/office/drawing/2014/main" id="{120FB65D-EAD4-4A30-B86B-CC72875757FA}"/>
              </a:ext>
            </a:extLst>
          </p:cNvPr>
          <p:cNvSpPr>
            <a:spLocks noChangeArrowheads="1"/>
          </p:cNvSpPr>
          <p:nvPr/>
        </p:nvSpPr>
        <p:spPr bwMode="auto">
          <a:xfrm>
            <a:off x="1085850" y="908050"/>
            <a:ext cx="1042035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1400" b="1" i="1" u="sng"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YATIRIM YERİ</a:t>
            </a:r>
          </a:p>
          <a:p>
            <a:endParaRPr lang="tr-TR" altLang="tr-TR" sz="1400" b="1" dirty="0">
              <a:solidFill>
                <a:srgbClr val="000000"/>
              </a:solidFill>
              <a:latin typeface="Calibri" panose="020F0502020204030204" pitchFamily="34" charset="0"/>
              <a:cs typeface="Calibri" panose="020F0502020204030204" pitchFamily="34" charset="0"/>
            </a:endParaRPr>
          </a:p>
          <a:p>
            <a:r>
              <a:rPr lang="tr-TR" altLang="tr-TR" sz="1400" dirty="0">
                <a:solidFill>
                  <a:srgbClr val="000000"/>
                </a:solidFill>
                <a:latin typeface="Calibri" panose="020F0502020204030204" pitchFamily="34" charset="0"/>
                <a:cs typeface="Calibri" panose="020F0502020204030204" pitchFamily="34" charset="0"/>
              </a:rPr>
              <a:t>• Kiralanmış bir mülk üzerinde yapılacak yatırımlar uygun yatırımlardır. Kiralama süresi yatırım için son ödemenin yapıldığı tarihten itibaren en az beş yılı kapsamalıdır. Nihai raporda ödeme talep dosyası ekinde üst hakkı veya kiralamanın tapuya şerh edilme şartı aranır.</a:t>
            </a:r>
          </a:p>
          <a:p>
            <a:endParaRPr lang="tr-TR" altLang="tr-TR" sz="1400" dirty="0">
              <a:solidFill>
                <a:srgbClr val="000000"/>
              </a:solidFill>
              <a:latin typeface="Calibri" panose="020F0502020204030204" pitchFamily="34" charset="0"/>
              <a:cs typeface="Calibri" panose="020F0502020204030204" pitchFamily="34" charset="0"/>
            </a:endParaRPr>
          </a:p>
          <a:p>
            <a:r>
              <a:rPr lang="tr-TR" altLang="tr-TR" sz="1400" dirty="0">
                <a:solidFill>
                  <a:srgbClr val="000000"/>
                </a:solidFill>
                <a:latin typeface="Calibri" panose="020F0502020204030204" pitchFamily="34" charset="0"/>
                <a:cs typeface="Calibri" panose="020F0502020204030204" pitchFamily="34" charset="0"/>
              </a:rPr>
              <a:t>• Kira sözleşmesi yerine tahsis/irtifak belgesi bulunması halinde bu belgeler ilgili kurum ve kuruluşun bağlı oldukları mevzuata göre alınır.</a:t>
            </a:r>
          </a:p>
          <a:p>
            <a:endParaRPr lang="tr-TR" altLang="tr-TR" sz="1400" dirty="0">
              <a:solidFill>
                <a:srgbClr val="000000"/>
              </a:solidFill>
              <a:latin typeface="Calibri" panose="020F0502020204030204" pitchFamily="34" charset="0"/>
              <a:cs typeface="Calibri" panose="020F0502020204030204" pitchFamily="34" charset="0"/>
            </a:endParaRPr>
          </a:p>
          <a:p>
            <a:r>
              <a:rPr lang="tr-TR" altLang="tr-TR" sz="1400" dirty="0">
                <a:solidFill>
                  <a:srgbClr val="000000"/>
                </a:solidFill>
                <a:latin typeface="Calibri" panose="020F0502020204030204" pitchFamily="34" charset="0"/>
                <a:cs typeface="Calibri" panose="020F0502020204030204" pitchFamily="34" charset="0"/>
              </a:rPr>
              <a:t>• </a:t>
            </a:r>
            <a:r>
              <a:rPr lang="tr-TR" altLang="tr-TR" sz="1400" dirty="0" err="1">
                <a:solidFill>
                  <a:srgbClr val="000000"/>
                </a:solidFill>
                <a:latin typeface="Calibri" panose="020F0502020204030204" pitchFamily="34" charset="0"/>
                <a:cs typeface="Calibri" panose="020F0502020204030204" pitchFamily="34" charset="0"/>
              </a:rPr>
              <a:t>İnşai</a:t>
            </a:r>
            <a:r>
              <a:rPr lang="tr-TR" altLang="tr-TR" sz="1400" dirty="0">
                <a:solidFill>
                  <a:srgbClr val="000000"/>
                </a:solidFill>
                <a:latin typeface="Calibri" panose="020F0502020204030204" pitchFamily="34" charset="0"/>
                <a:cs typeface="Calibri" panose="020F0502020204030204" pitchFamily="34" charset="0"/>
              </a:rPr>
              <a:t> faaliyet içeren projelerde nihai raporda ödeme talep dosyası ekinde tapu üzerine işlenecek “başkasına ait olan bir arazideki inşaat üzerinde malik olma yetkisi veren” üst hakkı şerhi şartı aranır.	</a:t>
            </a:r>
          </a:p>
          <a:p>
            <a:endParaRPr lang="tr-TR" altLang="tr-TR" dirty="0">
              <a:solidFill>
                <a:srgbClr val="000000"/>
              </a:solidFill>
              <a:latin typeface="Times New Roman" panose="02020603050405020304" pitchFamily="18" charset="0"/>
            </a:endParaRPr>
          </a:p>
          <a:p>
            <a:r>
              <a:rPr lang="tr-TR" altLang="tr-TR" dirty="0">
                <a:solidFill>
                  <a:srgbClr val="000000"/>
                </a:solidFill>
                <a:latin typeface="Times New Roman" panose="02020603050405020304" pitchFamily="18" charset="0"/>
              </a:rPr>
              <a:t>	</a:t>
            </a:r>
          </a:p>
          <a:p>
            <a:endParaRPr lang="tr-TR" altLang="tr-TR" dirty="0">
              <a:solidFill>
                <a:srgbClr val="000000"/>
              </a:solidFill>
              <a:latin typeface="Times New Roman" panose="02020603050405020304" pitchFamily="18" charset="0"/>
            </a:endParaRPr>
          </a:p>
        </p:txBody>
      </p:sp>
      <p:sp>
        <p:nvSpPr>
          <p:cNvPr id="7" name="Başlık 1">
            <a:extLst>
              <a:ext uri="{FF2B5EF4-FFF2-40B4-BE49-F238E27FC236}">
                <a16:creationId xmlns:a16="http://schemas.microsoft.com/office/drawing/2014/main" id="{43003847-5A60-44C3-856D-1F64571FD2B2}"/>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YATIRIMLARI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F944933-2F74-41FD-88A6-94BE9F688280}"/>
              </a:ext>
            </a:extLst>
          </p:cNvPr>
          <p:cNvSpPr/>
          <p:nvPr/>
        </p:nvSpPr>
        <p:spPr>
          <a:xfrm>
            <a:off x="1992313" y="981075"/>
            <a:ext cx="7713662" cy="923330"/>
          </a:xfrm>
          <a:prstGeom prst="rect">
            <a:avLst/>
          </a:prstGeom>
          <a:noFill/>
        </p:spPr>
        <p:txBody>
          <a:bodyPr>
            <a:spAutoFit/>
          </a:bodyPr>
          <a:lstStyle/>
          <a:p>
            <a:pPr algn="ctr">
              <a:defRPr/>
            </a:pPr>
            <a:endParaRPr lang="tr-TR"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6" name="3 Altbilgi Yer Tutucusu">
            <a:extLst>
              <a:ext uri="{FF2B5EF4-FFF2-40B4-BE49-F238E27FC236}">
                <a16:creationId xmlns:a16="http://schemas.microsoft.com/office/drawing/2014/main" id="{F8564DE3-35C0-46E1-B809-D02DED613998}"/>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33797" name="Dikdörtgen 2">
            <a:extLst>
              <a:ext uri="{FF2B5EF4-FFF2-40B4-BE49-F238E27FC236}">
                <a16:creationId xmlns:a16="http://schemas.microsoft.com/office/drawing/2014/main" id="{2B2B7C93-9193-48E9-9865-601FAF502D53}"/>
              </a:ext>
            </a:extLst>
          </p:cNvPr>
          <p:cNvSpPr>
            <a:spLocks noChangeArrowheads="1"/>
          </p:cNvSpPr>
          <p:nvPr/>
        </p:nvSpPr>
        <p:spPr bwMode="auto">
          <a:xfrm>
            <a:off x="1066800" y="908050"/>
            <a:ext cx="10420350"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tr-TR" altLang="tr-TR" sz="1600" b="1" i="1" u="sng"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BAŞVURU SAHİPLERİNDE ARANACAK ÖZELLİKLER</a:t>
            </a:r>
          </a:p>
          <a:p>
            <a:pPr>
              <a:defRPr/>
            </a:pPr>
            <a:endParaRPr lang="tr-TR" altLang="tr-TR" sz="1600" b="1" dirty="0">
              <a:solidFill>
                <a:srgbClr val="000000"/>
              </a:solidFill>
              <a:latin typeface="Calibri" panose="020F0502020204030204" pitchFamily="34" charset="0"/>
              <a:cs typeface="Calibri" panose="020F0502020204030204" pitchFamily="34" charset="0"/>
            </a:endParaRPr>
          </a:p>
          <a:p>
            <a:pPr marL="342900" indent="-342900" algn="just">
              <a:buFontTx/>
              <a:buAutoNum type="alphaLcParenR"/>
              <a:defRPr/>
            </a:pPr>
            <a:r>
              <a:rPr lang="tr-TR" altLang="tr-TR" sz="1600" dirty="0">
                <a:solidFill>
                  <a:srgbClr val="000000"/>
                </a:solidFill>
                <a:latin typeface="Calibri" panose="020F0502020204030204" pitchFamily="34" charset="0"/>
                <a:cs typeface="Calibri" panose="020F0502020204030204" pitchFamily="34" charset="0"/>
              </a:rPr>
              <a:t>Proje başvuruları çiftçiler, gerçek ve tüzel kişiler tarafından yapılır.</a:t>
            </a:r>
          </a:p>
          <a:p>
            <a:pPr marL="342900" indent="-342900" algn="just">
              <a:buFontTx/>
              <a:buAutoNum type="alphaLcParenR"/>
              <a:defRPr/>
            </a:pPr>
            <a:endParaRPr lang="tr-TR" altLang="tr-TR" sz="1600" dirty="0">
              <a:solidFill>
                <a:srgbClr val="000000"/>
              </a:solidFill>
              <a:latin typeface="Calibri" panose="020F0502020204030204" pitchFamily="34" charset="0"/>
              <a:cs typeface="Calibri" panose="020F0502020204030204" pitchFamily="34" charset="0"/>
            </a:endParaRPr>
          </a:p>
          <a:p>
            <a:pPr algn="just">
              <a:defRPr/>
            </a:pPr>
            <a:r>
              <a:rPr lang="tr-TR" altLang="tr-TR" sz="1600" dirty="0">
                <a:solidFill>
                  <a:srgbClr val="000000"/>
                </a:solidFill>
                <a:latin typeface="Calibri" panose="020F0502020204030204" pitchFamily="34" charset="0"/>
                <a:cs typeface="Calibri" panose="020F0502020204030204" pitchFamily="34" charset="0"/>
              </a:rPr>
              <a:t>b) Kırsal ekonomik altyapı konularından el sanatları ve katma değerli ürünler hariç, B iş planı kapsamında proje sunacak başvuru sahibi gerçek ve tüzel kişilerin, Bakanlık tarafından oluşturulan tarımsal üretim kayıt sistemine, çiftçi kayıt sistemine veya Bakanlık tarafından oluşturulmuş diğer kayıt sistemlerine son başvuru tarihinden önce kayıtlı olması gerekir. </a:t>
            </a:r>
          </a:p>
          <a:p>
            <a:pPr algn="just">
              <a:defRPr/>
            </a:pPr>
            <a:endParaRPr lang="tr-TR" altLang="tr-TR" sz="1600" dirty="0">
              <a:solidFill>
                <a:srgbClr val="000000"/>
              </a:solidFill>
              <a:latin typeface="Calibri" panose="020F0502020204030204" pitchFamily="34" charset="0"/>
              <a:cs typeface="Calibri" panose="020F0502020204030204" pitchFamily="34" charset="0"/>
            </a:endParaRPr>
          </a:p>
          <a:p>
            <a:pPr algn="just">
              <a:defRPr/>
            </a:pPr>
            <a:r>
              <a:rPr lang="tr-TR" altLang="tr-TR" sz="1600" b="1" dirty="0">
                <a:solidFill>
                  <a:srgbClr val="000000"/>
                </a:solidFill>
                <a:latin typeface="Calibri" panose="020F0502020204030204" pitchFamily="34" charset="0"/>
                <a:cs typeface="Calibri" panose="020F0502020204030204" pitchFamily="34" charset="0"/>
              </a:rPr>
              <a:t>c) A iş planı kapsamında proje sunacak başvuru sahibi gerçek ve tüzel kişilerin ise; son başvuru tarihinden önce en az bir yıldır söz konusu sistemlere kayıtlı olması gerekmektedir.</a:t>
            </a:r>
          </a:p>
          <a:p>
            <a:pPr algn="just">
              <a:defRPr/>
            </a:pPr>
            <a:endParaRPr lang="tr-TR" altLang="tr-TR" sz="1600" b="1" dirty="0">
              <a:solidFill>
                <a:srgbClr val="000000"/>
              </a:solidFill>
              <a:latin typeface="Calibri" panose="020F0502020204030204" pitchFamily="34" charset="0"/>
              <a:cs typeface="Calibri" panose="020F0502020204030204" pitchFamily="34" charset="0"/>
            </a:endParaRPr>
          </a:p>
          <a:p>
            <a:pPr algn="just">
              <a:defRPr/>
            </a:pPr>
            <a:r>
              <a:rPr lang="tr-TR" altLang="tr-TR" sz="1600" dirty="0">
                <a:solidFill>
                  <a:srgbClr val="000000"/>
                </a:solidFill>
                <a:latin typeface="Calibri" panose="020F0502020204030204" pitchFamily="34" charset="0"/>
                <a:cs typeface="Calibri" panose="020F0502020204030204" pitchFamily="34" charset="0"/>
              </a:rPr>
              <a:t>ç) Tarım dışı sektörlerde ekonomik faaliyetleri olan ve proje sunan gerçek kişilerin kırsal alanda veya kırsal mahallede yaşıyor olmaları ve bu durumu belgelendirmeleri gerekmektedir.</a:t>
            </a:r>
          </a:p>
          <a:p>
            <a:pPr>
              <a:defRPr/>
            </a:pPr>
            <a:r>
              <a:rPr lang="tr-TR" altLang="tr-TR" dirty="0">
                <a:solidFill>
                  <a:srgbClr val="000000"/>
                </a:solidFill>
                <a:latin typeface="Times New Roman" panose="02020603050405020304" pitchFamily="18" charset="0"/>
              </a:rPr>
              <a:t>	</a:t>
            </a:r>
          </a:p>
          <a:p>
            <a:pPr>
              <a:defRPr/>
            </a:pPr>
            <a:endParaRPr lang="tr-TR" altLang="tr-TR" dirty="0">
              <a:solidFill>
                <a:srgbClr val="000000"/>
              </a:solidFill>
              <a:latin typeface="Times New Roman" panose="02020603050405020304" pitchFamily="18" charset="0"/>
            </a:endParaRPr>
          </a:p>
        </p:txBody>
      </p:sp>
      <p:sp>
        <p:nvSpPr>
          <p:cNvPr id="9" name="Başlık 1">
            <a:extLst>
              <a:ext uri="{FF2B5EF4-FFF2-40B4-BE49-F238E27FC236}">
                <a16:creationId xmlns:a16="http://schemas.microsoft.com/office/drawing/2014/main" id="{B520C544-45AA-4961-B212-A5B8FC087E3F}"/>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ALTYAPI YATIRIMLARI</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7BA48AE2-8DDD-4736-84AB-ADC1343BE588}"/>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BAŞVURU SÜREÇ ADIMLARI </a:t>
            </a:r>
          </a:p>
          <a:p>
            <a:pPr algn="ctr"/>
            <a:r>
              <a:rPr lang="tr-TR" sz="1800" b="1" i="1" dirty="0">
                <a:solidFill>
                  <a:srgbClr val="7030A0"/>
                </a:solidFill>
                <a:effectLst>
                  <a:outerShdw blurRad="38100" dist="38100" dir="2700000" algn="tl">
                    <a:srgbClr val="000000">
                      <a:alpha val="43137"/>
                    </a:srgbClr>
                  </a:outerShdw>
                </a:effectLst>
              </a:rPr>
              <a:t>EKONOMİK YATIRIMLAR BAŞVURU ŞEKLİ</a:t>
            </a:r>
          </a:p>
        </p:txBody>
      </p:sp>
      <p:pic>
        <p:nvPicPr>
          <p:cNvPr id="5" name="İçerik Yer Tutucusu 4">
            <a:extLst>
              <a:ext uri="{FF2B5EF4-FFF2-40B4-BE49-F238E27FC236}">
                <a16:creationId xmlns:a16="http://schemas.microsoft.com/office/drawing/2014/main" id="{96DE6B0B-DDDA-42E4-A210-22F977DF49D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543675" y="885825"/>
            <a:ext cx="5648325" cy="5567561"/>
          </a:xfrm>
          <a:prstGeom prst="rect">
            <a:avLst/>
          </a:prstGeom>
          <a:noFill/>
          <a:ln>
            <a:noFill/>
          </a:ln>
        </p:spPr>
      </p:pic>
      <p:sp>
        <p:nvSpPr>
          <p:cNvPr id="7" name="Metin kutusu 6">
            <a:extLst>
              <a:ext uri="{FF2B5EF4-FFF2-40B4-BE49-F238E27FC236}">
                <a16:creationId xmlns:a16="http://schemas.microsoft.com/office/drawing/2014/main" id="{B5273AD6-60B5-4731-A247-E8803BB976A2}"/>
              </a:ext>
            </a:extLst>
          </p:cNvPr>
          <p:cNvSpPr txBox="1"/>
          <p:nvPr/>
        </p:nvSpPr>
        <p:spPr>
          <a:xfrm>
            <a:off x="1038225" y="1791771"/>
            <a:ext cx="5505450" cy="3323987"/>
          </a:xfrm>
          <a:prstGeom prst="rect">
            <a:avLst/>
          </a:prstGeom>
          <a:noFill/>
        </p:spPr>
        <p:txBody>
          <a:bodyPr wrap="square">
            <a:spAutoFit/>
          </a:bodyPr>
          <a:lstStyle/>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Başvurunun gerçekleşmesi için başvuru dosyasının elektronik ağ üzerinden girişinin yapılması şarttır.</a:t>
            </a:r>
          </a:p>
          <a:p>
            <a:pPr lvl="0"/>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https://edys.tarim.gov.tr/tarim/onlinebasvuru.aspx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endParaRPr lang="tr-TR" sz="16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Başvuru tarihinin bitiminden sonra başvuru dosyasında hiçbir belgede ve/veya dokümanda düzeltme yapılamaz.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endParaRPr lang="tr-TR" sz="16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Başvuru tamamlandıktan 5 iş günü sonrasında </a:t>
            </a:r>
            <a:r>
              <a:rPr lang="tr-TR" sz="1600" dirty="0" err="1">
                <a:effectLst/>
                <a:latin typeface="Calibri" panose="020F0502020204030204" pitchFamily="34" charset="0"/>
                <a:ea typeface="Calibri" panose="020F0502020204030204" pitchFamily="34" charset="0"/>
                <a:cs typeface="Calibri" panose="020F0502020204030204" pitchFamily="34" charset="0"/>
              </a:rPr>
              <a:t>enfazla</a:t>
            </a:r>
            <a:r>
              <a:rPr lang="tr-TR" sz="1600" dirty="0">
                <a:effectLst/>
                <a:latin typeface="Calibri" panose="020F0502020204030204" pitchFamily="34" charset="0"/>
                <a:ea typeface="Calibri" panose="020F0502020204030204" pitchFamily="34" charset="0"/>
                <a:cs typeface="Calibri" panose="020F0502020204030204" pitchFamily="34" charset="0"/>
              </a:rPr>
              <a:t> 5 evrak için sistem evrak tamamlamaya açılacaktır.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endParaRPr lang="tr-TR" sz="16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Son Tarih 21.01.2022</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8" name="3 Altbilgi Yer Tutucusu">
            <a:extLst>
              <a:ext uri="{FF2B5EF4-FFF2-40B4-BE49-F238E27FC236}">
                <a16:creationId xmlns:a16="http://schemas.microsoft.com/office/drawing/2014/main" id="{B4CBC45B-AC6B-4E3C-8AD8-D1EBDFD7340B}"/>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9237043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7BA48AE2-8DDD-4736-84AB-ADC1343BE588}"/>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BAŞVURU SÜREÇ ADIMLARI </a:t>
            </a:r>
          </a:p>
          <a:p>
            <a:pPr algn="ctr"/>
            <a:r>
              <a:rPr lang="tr-TR" sz="1800" b="1" i="1" dirty="0">
                <a:solidFill>
                  <a:srgbClr val="7030A0"/>
                </a:solidFill>
                <a:effectLst>
                  <a:outerShdw blurRad="38100" dist="38100" dir="2700000" algn="tl">
                    <a:srgbClr val="000000">
                      <a:alpha val="43137"/>
                    </a:srgbClr>
                  </a:outerShdw>
                </a:effectLst>
              </a:rPr>
              <a:t>EKONOMİK ALTYAPI YATIRIMLARI BAŞVURU ŞEKLİ</a:t>
            </a:r>
          </a:p>
        </p:txBody>
      </p:sp>
      <p:sp>
        <p:nvSpPr>
          <p:cNvPr id="7" name="Metin kutusu 6">
            <a:extLst>
              <a:ext uri="{FF2B5EF4-FFF2-40B4-BE49-F238E27FC236}">
                <a16:creationId xmlns:a16="http://schemas.microsoft.com/office/drawing/2014/main" id="{B5273AD6-60B5-4731-A247-E8803BB976A2}"/>
              </a:ext>
            </a:extLst>
          </p:cNvPr>
          <p:cNvSpPr txBox="1"/>
          <p:nvPr/>
        </p:nvSpPr>
        <p:spPr>
          <a:xfrm>
            <a:off x="1038225" y="1791771"/>
            <a:ext cx="5505450" cy="3323987"/>
          </a:xfrm>
          <a:prstGeom prst="rect">
            <a:avLst/>
          </a:prstGeom>
          <a:noFill/>
        </p:spPr>
        <p:txBody>
          <a:bodyPr wrap="square">
            <a:spAutoFit/>
          </a:bodyPr>
          <a:lstStyle/>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Başvurunun gerçekleşmesi için başvuru dosyasının elektronik ağ üzerinden girişinin yapılması şarttır.</a:t>
            </a:r>
          </a:p>
          <a:p>
            <a:pPr lvl="0"/>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https://edys.tarim.gov.tr/tarim/onlinebasvuru.aspx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endParaRPr lang="tr-TR" sz="16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Başvuru tarihinin bitiminden sonra başvuru dosyasında hiçbir belgede ve/veya dokümanda düzeltme yapılamaz.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endParaRPr lang="tr-TR" sz="16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Başvuru tamamlandıktan 5 iş günü sonrasında en fazla 3 evrak için sistem evrak tamamlamaya açılacaktır.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endParaRPr lang="tr-TR" sz="16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buFont typeface="Calibri" panose="020F0502020204030204" pitchFamily="34" charset="0"/>
              <a:buChar char="-"/>
            </a:pPr>
            <a:r>
              <a:rPr lang="tr-TR" sz="1600" dirty="0">
                <a:effectLst/>
                <a:latin typeface="Calibri" panose="020F0502020204030204" pitchFamily="34" charset="0"/>
                <a:ea typeface="Calibri" panose="020F0502020204030204" pitchFamily="34" charset="0"/>
                <a:cs typeface="Calibri" panose="020F0502020204030204" pitchFamily="34" charset="0"/>
              </a:rPr>
              <a:t>Son Tarih 17.12.2021</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pic>
        <p:nvPicPr>
          <p:cNvPr id="8" name="Resim 7">
            <a:extLst>
              <a:ext uri="{FF2B5EF4-FFF2-40B4-BE49-F238E27FC236}">
                <a16:creationId xmlns:a16="http://schemas.microsoft.com/office/drawing/2014/main" id="{C8D62F4F-8954-4890-8ED7-E8499D497A2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785726"/>
            <a:ext cx="5913119" cy="5667659"/>
          </a:xfrm>
          <a:prstGeom prst="rect">
            <a:avLst/>
          </a:prstGeom>
          <a:noFill/>
          <a:ln>
            <a:noFill/>
          </a:ln>
        </p:spPr>
      </p:pic>
      <p:sp>
        <p:nvSpPr>
          <p:cNvPr id="9" name="3 Altbilgi Yer Tutucusu">
            <a:extLst>
              <a:ext uri="{FF2B5EF4-FFF2-40B4-BE49-F238E27FC236}">
                <a16:creationId xmlns:a16="http://schemas.microsoft.com/office/drawing/2014/main" id="{F2844535-1162-4541-9E04-3563EACD77CD}"/>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26311125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6CAD0B-61AB-440C-BBFE-A856D75A5F3F}"/>
              </a:ext>
            </a:extLst>
          </p:cNvPr>
          <p:cNvSpPr>
            <a:spLocks noGrp="1"/>
          </p:cNvSpPr>
          <p:nvPr>
            <p:ph idx="1"/>
          </p:nvPr>
        </p:nvSpPr>
        <p:spPr>
          <a:xfrm>
            <a:off x="1057275" y="904874"/>
            <a:ext cx="10601324" cy="5229225"/>
          </a:xfrm>
        </p:spPr>
        <p:txBody>
          <a:bodyPr>
            <a:normAutofit lnSpcReduction="10000"/>
          </a:bodyPr>
          <a:lstStyle/>
          <a:p>
            <a:pPr marL="0" indent="0">
              <a:lnSpc>
                <a:spcPct val="100000"/>
              </a:lnSpc>
              <a:spcBef>
                <a:spcPts val="0"/>
              </a:spcBef>
              <a:spcAft>
                <a:spcPts val="0"/>
              </a:spcAft>
              <a:buNone/>
            </a:pPr>
            <a:r>
              <a:rPr lang="tr-TR"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7.3. BAŞVURULACAK ADRES VE BAŞVURU DOSYALARI </a:t>
            </a:r>
            <a:endPar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tr-TR" sz="1400" dirty="0">
                <a:effectLst/>
                <a:latin typeface="Calibri" panose="020F0502020204030204" pitchFamily="34" charset="0"/>
                <a:ea typeface="Calibri" panose="020F0502020204030204" pitchFamily="34" charset="0"/>
                <a:cs typeface="Calibri" panose="020F0502020204030204" pitchFamily="34" charset="0"/>
              </a:rPr>
              <a:t>Program ile ilgilenen gerçek ve tüzel kişiler başvurularını www.tarimorman.gov.tr (https://edys. tarim.gov.tr/</a:t>
            </a:r>
            <a:r>
              <a:rPr lang="tr-TR" sz="1400" dirty="0" err="1">
                <a:effectLst/>
                <a:latin typeface="Calibri" panose="020F0502020204030204" pitchFamily="34" charset="0"/>
                <a:ea typeface="Calibri" panose="020F0502020204030204" pitchFamily="34" charset="0"/>
                <a:cs typeface="Calibri" panose="020F0502020204030204" pitchFamily="34" charset="0"/>
              </a:rPr>
              <a:t>tarim</a:t>
            </a:r>
            <a:r>
              <a:rPr lang="tr-TR" sz="1400" dirty="0">
                <a:effectLst/>
                <a:latin typeface="Calibri" panose="020F0502020204030204" pitchFamily="34" charset="0"/>
                <a:ea typeface="Calibri" panose="020F0502020204030204" pitchFamily="34" charset="0"/>
                <a:cs typeface="Calibri" panose="020F0502020204030204" pitchFamily="34" charset="0"/>
              </a:rPr>
              <a:t>/onlinebasvuru.aspx) internet adresinden yaparlar.</a:t>
            </a:r>
          </a:p>
          <a:p>
            <a:pPr marL="0" indent="0">
              <a:lnSpc>
                <a:spcPct val="10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Proje başvuru dosyaları; </a:t>
            </a:r>
          </a:p>
          <a:p>
            <a:pPr marL="0" indent="0">
              <a:lnSpc>
                <a:spcPct val="10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Başvuru formu, </a:t>
            </a:r>
          </a:p>
          <a:p>
            <a:pPr marL="0" indent="0">
              <a:lnSpc>
                <a:spcPct val="10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Ekleri, </a:t>
            </a:r>
          </a:p>
          <a:p>
            <a:pPr marL="0" indent="0">
              <a:lnSpc>
                <a:spcPct val="10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Destekleyici belgeler </a:t>
            </a:r>
          </a:p>
          <a:p>
            <a:pPr marL="0" indent="0">
              <a:lnSpc>
                <a:spcPct val="10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olmak üzere üç ana bölüm halinde hazırlanmalıdır. Proje başvurusuna esas belgelerin girişleri veri giriş sistemine yapılır. </a:t>
            </a:r>
          </a:p>
          <a:p>
            <a:pPr marL="0" indent="0">
              <a:lnSpc>
                <a:spcPct val="10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 Hibe başvuru formu ile birlikte başvuru formu eklerinden yatırım özeti, yatırım projesi ve başvuru sahibine ait bilgi ve belgeler ile proje bütçe tablolarının veri girişleri elektronik ortamda www.tarimorman.gov.tr internet adresindeki ilgili alanlara eksiksiz olarak yapılır. </a:t>
            </a:r>
          </a:p>
          <a:p>
            <a:pPr marL="0" indent="0">
              <a:lnSpc>
                <a:spcPct val="10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 Proje başvuru formu eklerine ait yatırım işletme planı, hibe sözleşmesi taslağı ve “EK-1 Başvuruların İdari Uygunluk Kontrol </a:t>
            </a:r>
            <a:r>
              <a:rPr lang="tr-TR"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Listesi”nde</a:t>
            </a: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belirtilen diğer destekleyici belgeler veri giriş sistemine yüklenir. </a:t>
            </a:r>
          </a:p>
          <a:p>
            <a:pPr marL="0" indent="0">
              <a:lnSpc>
                <a:spcPct val="100000"/>
              </a:lnSpc>
              <a:spcBef>
                <a:spcPts val="0"/>
              </a:spcBef>
              <a:spcAft>
                <a:spcPts val="0"/>
              </a:spcAft>
              <a:buNone/>
            </a:pPr>
            <a:endParaRPr lang="tr-TR" sz="1400" b="1"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8. PROJE BAŞVURULARININ DEĞERLENDİRİLMESİ </a:t>
            </a:r>
          </a:p>
          <a:p>
            <a:pPr marL="0" indent="0">
              <a:lnSpc>
                <a:spcPct val="10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8.1. İL PROJE DEĞERLENDİRME KOMİSYONU</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8.2. YATIRIM BAŞVURULARININ İDARİ UYGUNLUK AÇISINDAN İNCELENMESİ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8.3. BAŞVURU SAHİPLERİNİN VE PROJELERİN UYGUNLUĞUNUN İNCELENMESİ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Bef>
                <a:spcPts val="0"/>
              </a:spcBef>
              <a:spcAft>
                <a:spcPts val="0"/>
              </a:spcAft>
              <a:buNone/>
            </a:pPr>
            <a:r>
              <a:rPr lang="tr-TR"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8.4. BAŞVURULARIN ÖN DEĞERLENDİRME KRİTERLERİ AÇISINDAN DEĞERLENDİRİLMESİ </a:t>
            </a:r>
          </a:p>
          <a:p>
            <a:pPr marL="0" indent="0">
              <a:lnSpc>
                <a:spcPct val="11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Proje başvurularının yapılacak ön değerlendirmelerinde; başvuru sahibinin niteliği, yatırım yerinin karakteristiği, yatırım konusu, yatırımın </a:t>
            </a:r>
            <a:r>
              <a:rPr lang="tr-TR"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sektörel</a:t>
            </a: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önceliği ve başvuru sahibinin daha önce hibeden yararlanma durumu gibi kriterler göz önüne alınır. </a:t>
            </a:r>
          </a:p>
          <a:p>
            <a:pPr marL="0" indent="0">
              <a:lnSpc>
                <a:spcPct val="11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 Ekonomik yatırımlara ait ön değerlendirme kriterleri EK-3’te belirtilmiştir. Proje ön değerlendirme kriterlerinden toplamda 45 (kırk beş) ve üzerinde puan almış olan başvurular genel değerlendirmeye esas olmak üzere Genel Müdürlüğe gönderilir, 45 (kırk beş)'in altında puan alan başvurular ise reddedilir. </a:t>
            </a:r>
          </a:p>
          <a:p>
            <a:pPr marL="0" indent="0">
              <a:lnSpc>
                <a:spcPct val="110000"/>
              </a:lnSpc>
              <a:spcBef>
                <a:spcPts val="0"/>
              </a:spcBef>
              <a:spcAft>
                <a:spcPts val="0"/>
              </a:spcAft>
              <a:buNone/>
            </a:pPr>
            <a:r>
              <a:rPr lang="tr-TR"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 </a:t>
            </a: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Ön değerlendirme kriterleri (Ek-3) Madde 11’de işletmenin sunduğu üç yıllık mali bilançosunda; geçmiş faaliyet dönemlerinde iki yıl vergi sonrası net kârı negatif ise dönem net zararı (vergi öncesi zarar) için toplam (-) 10 puan düşülür. </a:t>
            </a:r>
            <a:r>
              <a:rPr lang="tr-TR" sz="1400" dirty="0">
                <a:effectLst/>
                <a:latin typeface="Calibri" panose="020F0502020204030204" pitchFamily="34" charset="0"/>
                <a:ea typeface="Calibri" panose="020F0502020204030204" pitchFamily="34" charset="0"/>
                <a:cs typeface="Calibri" panose="020F0502020204030204" pitchFamily="34" charset="0"/>
              </a:rPr>
              <a:t> </a:t>
            </a:r>
          </a:p>
          <a:p>
            <a:pPr marL="0" indent="0">
              <a:lnSpc>
                <a:spcPct val="100000"/>
              </a:lnSpc>
              <a:spcBef>
                <a:spcPts val="0"/>
              </a:spcBef>
              <a:spcAft>
                <a:spcPts val="0"/>
              </a:spcAft>
              <a:buNone/>
            </a:pPr>
            <a:endPar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endParaRPr lang="tr-TR" dirty="0"/>
          </a:p>
        </p:txBody>
      </p:sp>
      <p:sp>
        <p:nvSpPr>
          <p:cNvPr id="4" name="Başlık 1">
            <a:extLst>
              <a:ext uri="{FF2B5EF4-FFF2-40B4-BE49-F238E27FC236}">
                <a16:creationId xmlns:a16="http://schemas.microsoft.com/office/drawing/2014/main" id="{AFF49DB2-D98F-4A10-8848-CCAFB07FD829}"/>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UYGULAMA ESASLARI </a:t>
            </a:r>
          </a:p>
        </p:txBody>
      </p:sp>
      <p:sp>
        <p:nvSpPr>
          <p:cNvPr id="5" name="3 Altbilgi Yer Tutucusu">
            <a:extLst>
              <a:ext uri="{FF2B5EF4-FFF2-40B4-BE49-F238E27FC236}">
                <a16:creationId xmlns:a16="http://schemas.microsoft.com/office/drawing/2014/main" id="{81B4B7D3-8F6F-4F23-9A92-AF5686031F3E}"/>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17801728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89D2C6-53A8-4E97-BF00-0066431609EE}"/>
              </a:ext>
            </a:extLst>
          </p:cNvPr>
          <p:cNvSpPr>
            <a:spLocks noGrp="1"/>
          </p:cNvSpPr>
          <p:nvPr>
            <p:ph idx="1"/>
          </p:nvPr>
        </p:nvSpPr>
        <p:spPr>
          <a:xfrm>
            <a:off x="1066799" y="714375"/>
            <a:ext cx="10448925" cy="5153025"/>
          </a:xfrm>
        </p:spPr>
        <p:txBody>
          <a:bodyPr>
            <a:normAutofit lnSpcReduction="10000"/>
          </a:bodyPr>
          <a:lstStyle/>
          <a:p>
            <a:pPr marL="0" indent="0">
              <a:lnSpc>
                <a:spcPct val="110000"/>
              </a:lnSpc>
              <a:spcBef>
                <a:spcPts val="0"/>
              </a:spcBef>
              <a:spcAft>
                <a:spcPts val="0"/>
              </a:spcAft>
              <a:buNone/>
            </a:pPr>
            <a:r>
              <a:rPr lang="tr-TR"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8.5 İL PROJE DEĞERLENDİRME RAPORU </a:t>
            </a:r>
            <a:endPar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8.6. BAŞVURULARIN GENEL DEĞERLENDİRME KRİTERLERİ AÇISINDAN DEĞERLENDİRİLMESİ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8.7. MERKEZ DEĞERLENDİRME RAPORU</a:t>
            </a:r>
          </a:p>
          <a:p>
            <a:pPr marL="0" indent="0">
              <a:lnSpc>
                <a:spcPct val="120000"/>
              </a:lnSpc>
              <a:spcBef>
                <a:spcPts val="0"/>
              </a:spcBef>
              <a:spcAft>
                <a:spcPts val="0"/>
              </a:spcAft>
              <a:buNone/>
            </a:pPr>
            <a:endParaRPr lang="tr-TR" sz="1400" b="1"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9. NİHAİ DEĞERLENDİRME KARARI VE HİBE SÖZLEŞMESİ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9.1. NİHAİ DEĞERLENDİRME KARARI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9.2. DEĞERLENDİRME SONUÇLARININ AÇIKLANMASI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9.3. HİBE SÖZLEŞMESİ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9.4. HİBE SÖZLEŞMELERİNDE TEMİNAT ALINMASI</a:t>
            </a:r>
            <a:endPar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Hibe sözleşmesi imzalamaya hak kazanmış yatırımcı, hibeye esas proje tutarının %3’ü tutarında süresiz limit dâhilinde banka teminat mektubunu hibe sözleşmesi ile birlikte il müdürlüğüne verir. İl müdürlüğü tarafından teyidi alındıktan sonra teminat mektubu muhafaza edilmek üzere, defterdarlık muhasebe müdürlüğüne teslim edilir. Teminatın nakit olarak verilmesi halinde hibeye esas proje tutarının %3’ü tutarındaki nakit teminat defterdarlık muhasebe müdürlüklerinin hazine tahsilat hesabına yatırılıp, il müdürlüklerinin kurumsal koduyla ilgisine göre 330/430-Alınan Depozito ve Teminatlar hesabına kaydedilerek muhasebe işlem sürecinin yürütülmesi sağlanır. </a:t>
            </a: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 Teminat mektuplarının toplam tutarı, hibeye esas proje tutarının %3’ünden az olmamak kaydı ile birden fazla bankadan teminat mektubu alınabilir. </a:t>
            </a: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 Nihai raporun onaylanması ve son ödemenin gerçekleşmesini takiben veya izleme sürecinde yatırımcının, SGK prim borcu ile vadesi geçmiş vergi borcu olmadığına dair ilgili kurumlardan aldığı belgeler ve ekler kısmında yer alan "Taahhütname (2)" ile birlikte il müdürlüğüne müracaatı halinde teminat mektubu veya hesaba yatırılan tutar kendisine iade edilir. </a:t>
            </a: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9.5. HİBE SÖZLEŞMESİ AKDİ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9.6. HİBENİN NİHAİ TUTARI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spcAft>
                <a:spcPts val="0"/>
              </a:spcAft>
              <a:buNone/>
            </a:pP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10000"/>
              </a:lnSpc>
              <a:spcBef>
                <a:spcPts val="0"/>
              </a:spcBef>
              <a:spcAft>
                <a:spcPts val="0"/>
              </a:spcAft>
              <a:buNone/>
            </a:pP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Aft>
                <a:spcPts val="800"/>
              </a:spcAft>
              <a:buNone/>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6" name="Başlık 1">
            <a:extLst>
              <a:ext uri="{FF2B5EF4-FFF2-40B4-BE49-F238E27FC236}">
                <a16:creationId xmlns:a16="http://schemas.microsoft.com/office/drawing/2014/main" id="{C886BA1C-1C70-4068-8011-4039C40C3238}"/>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UYGULAMA ESASLARI </a:t>
            </a:r>
          </a:p>
        </p:txBody>
      </p:sp>
      <p:sp>
        <p:nvSpPr>
          <p:cNvPr id="7" name="3 Altbilgi Yer Tutucusu">
            <a:extLst>
              <a:ext uri="{FF2B5EF4-FFF2-40B4-BE49-F238E27FC236}">
                <a16:creationId xmlns:a16="http://schemas.microsoft.com/office/drawing/2014/main" id="{152A970F-EBB3-4B6C-B996-3AD1239D3C78}"/>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4187629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4076E14-0D3A-48DA-B03D-BB62E720BAE2}"/>
              </a:ext>
            </a:extLst>
          </p:cNvPr>
          <p:cNvSpPr>
            <a:spLocks noGrp="1"/>
          </p:cNvSpPr>
          <p:nvPr>
            <p:ph idx="1"/>
          </p:nvPr>
        </p:nvSpPr>
        <p:spPr>
          <a:xfrm>
            <a:off x="1047750" y="785726"/>
            <a:ext cx="10496550" cy="5667660"/>
          </a:xfrm>
        </p:spPr>
        <p:txBody>
          <a:bodyPr>
            <a:noAutofit/>
          </a:bodyPr>
          <a:lstStyle/>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10. UYGULAMALAR, SATIN ALMALAR VE ÖDEMELER</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10.1. PROJE UYGULAMALARININ İZLENMESİ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a) Proje sahipleri, hibe sözleşmesi imzalandıktan sonra, teklif ve kabul edilen projeyi hibe sözleşmesi hükümlerine göre il müdürlüğünün bilgisi dâhilinde süresi içerisinde uygulamaya başlarlar.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b) Projelerin uygulamalarının kontrolü ve izlenmesi, il proje yürütme biriminde görevli proje kontrol görevlileri tarafından yapılır. Gerek duyulması halinde, il proje yürütme birimlerinde ilgili kamu kurumu personeli de görev alabilir.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c) Proje uygulamalarının kontrolü, izlenmesi ve denetimi ihtiyaç duyulduğunda Genel Müdürlükçe de yapılır.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ç) Yatırımcılar, proje ile ilgili gelişmeleri içeren ilerleme raporlarını dört ayda bir il müdürlüğüne vermekle yükümlülerdir.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d) Niteliği yeni tesis ve kısmen yapılmış yatırımların tamamlanması olan proje uygulayanlar, nihai rapor ile birlikte ilgili mevzuat gereği alınması gereken izinleri, işyeri açma ve çalışma ruhsatı, yapı kullanma izin belgesi ve/veya yapı kayıt belgesi, demirbaş kayıt listesi, yatırıma ait fotoğraflar ile uygulama rehberinde belirtilen belgeleri il müdürlüğüne ibraz etmekle yükümlüdür.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e) Proje sahipleri, tesisin inşaat ve makine-ekipman montajının tamamlanmasından ve deneme üretimine geçilmesinden sonra nihai raporunu sunar. Yatırımcılar, makine-ekipman alımlarına ait fiili gerçekleşmelerden sonra ödeme taleplerini, 4/1/1961 tarihli ve 213 sayılı Vergi Usul Kanunu ve diğer ilgili mevzuat hükümlerine uygun olarak düzenlenmiş fatura ve güncel uygulama rehberinde yer alan Ödeme Talep Formu ekinde istenen belgeler ile birlikte makine-ekipman alım süresini takiben 10 (on) gün içerisinde, son gününün tatil gününe denk gelmesi halinde takip eden ilk iş günü mesai bitimine kadar, il müdürlüğüne teslim ederler. Satın almalara ait ödeme ayrıntıları güncel uygulama rehberi ve satın alma rehberinde belirlenir.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f) Satın alımlarla ilgili faturanın tarihi, hibe sözleşmesinin taraflarca imzalanmasını takiben, 2020/24 (D.T. 2021/34) No.lu Tebliğin 10 uncu maddesinin birinci fıkrasında belirtilen süreler içerisinde olmak zorundadır. Fatura tarihinin bu süreyi aşması ve/veya ödeme talebinin süresi içinde yapılmaması durumunda il müdürlüğünce hibe sözleşmesi feshedilir. Hibe sözleşmesinde belirtilen durum ve mücbir sebepler haricinde hibe sözleşmesine ilişkin süre uzatımı ve/veya sözleşmenin askıya alınması söz konusu değildir. </a:t>
            </a:r>
            <a:endParaRPr lang="tr-TR" sz="1400" dirty="0">
              <a:solidFill>
                <a:srgbClr val="000000"/>
              </a:solidFill>
              <a:effectLst/>
              <a:latin typeface="Times New Roman" panose="02020603050405020304" pitchFamily="18" charset="0"/>
              <a:ea typeface="Calibri" panose="020F0502020204030204" pitchFamily="34" charset="0"/>
            </a:endParaRPr>
          </a:p>
        </p:txBody>
      </p:sp>
      <p:sp>
        <p:nvSpPr>
          <p:cNvPr id="4" name="3 Altbilgi Yer Tutucusu">
            <a:extLst>
              <a:ext uri="{FF2B5EF4-FFF2-40B4-BE49-F238E27FC236}">
                <a16:creationId xmlns:a16="http://schemas.microsoft.com/office/drawing/2014/main" id="{4C6CD455-6DAF-423C-A469-4A119FCC68F3}"/>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5" name="Başlık 1">
            <a:extLst>
              <a:ext uri="{FF2B5EF4-FFF2-40B4-BE49-F238E27FC236}">
                <a16:creationId xmlns:a16="http://schemas.microsoft.com/office/drawing/2014/main" id="{30593BF5-D88D-44EF-A147-8141D3BAEBED}"/>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UYGULAMA ESASLARI </a:t>
            </a:r>
          </a:p>
        </p:txBody>
      </p:sp>
    </p:spTree>
    <p:extLst>
      <p:ext uri="{BB962C8B-B14F-4D97-AF65-F5344CB8AC3E}">
        <p14:creationId xmlns:p14="http://schemas.microsoft.com/office/powerpoint/2010/main" val="2369296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CB47EF3-FC07-45CB-96BC-C7DEE6DFD298}"/>
              </a:ext>
            </a:extLst>
          </p:cNvPr>
          <p:cNvSpPr>
            <a:spLocks noGrp="1"/>
          </p:cNvSpPr>
          <p:nvPr>
            <p:ph idx="1"/>
          </p:nvPr>
        </p:nvSpPr>
        <p:spPr>
          <a:xfrm>
            <a:off x="1066800" y="785728"/>
            <a:ext cx="10477500" cy="5434098"/>
          </a:xfrm>
        </p:spPr>
        <p:txBody>
          <a:bodyPr>
            <a:noAutofit/>
          </a:bodyPr>
          <a:lstStyle/>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g) Gerçek usulde vergiye tabi olmayan gerçek kişilerden demirbaş kaydı istenmez.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ğ) Yatırımın konusuna göre işyeri açma ve çalışma ruhsatı ya da muadili belgelerin yürürlükteki mevzuat hükümlerine göre getirilmesi zorunludur.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rPr>
              <a:t>h) Proje uygulamaları ve takibi süresindeki iş ve işlemler, Kırsal Kalkınma Destekleri Kapsamında Tarıma Dayalı Ekonomik Yatırımlar ve Kırsal Ekonomik Altyapı Yatırımlarının Desteklenmesine İlişkin Karar, 2020/24 (D.T. 2021/34) No.lu Tebliğ ve Bakanlık ile yatırımcı arasında imzalanmış olan hibe sözleşmesi hükümleri çerçevesinde yürütülür. </a:t>
            </a: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20000"/>
              </a:lnSpc>
              <a:spcBef>
                <a:spcPts val="0"/>
              </a:spcBef>
              <a:spcAft>
                <a:spcPts val="0"/>
              </a:spcAft>
              <a:buNone/>
            </a:pPr>
            <a:r>
              <a:rPr lang="tr-TR"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10.2. PROJE UYGULAMA AŞAMALARI </a:t>
            </a:r>
            <a:endPar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10.2.1. PROJE UYGULAMA DURUMUNA İLİŞKİN RAPOR DÜZENLENMESİ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10.2.2. BAŞLANGIÇ RAPORU</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10.2.3. İLERLEME RAPORLARI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10.2.4. NİHAİ RAPOR</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10.3. SATIN ALMA VE UYGULAMA SÖZLEŞMELERİ</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10.4. PROJE HARCAMALARININ KONTROLÜ</a:t>
            </a:r>
            <a:endParaRPr lang="tr-TR" sz="14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Yatırımcılar, projelerindeki bütçe ve iş planı çerçevesinde gerçekleştirdikleri inşaat, makine ve ekipman alım işlerine ait ödeme taleplerini ve belgelerini il müdürlüğüne teslim ederler. </a:t>
            </a: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 Yatırımcı tarafından talep edilecek hibe için; 4/1/1961 tarihli ve 213 sayılı Vergi Usul Kanunu, 17/7/1964 tarihli ve 506 sayılı Sosyal Sigortalar Kanunu ve diğer ilgili mevzuat hükümlerine uygun olarak düzenlenmiş noter tasdikli serbest meslek makbuzu, fatura (ithal edilen makineler için tercüme edilmiş noter tasdikli fatura) ile proje sahipleri tarafından ödenmesi gereken meblağın ödendiğine dair banka dekontu, deney raporu ve makine-ekipman-malzemenin ve hizmetin alındığına dair belgeler il müdürlüğüne verilir. </a:t>
            </a:r>
          </a:p>
          <a:p>
            <a:pPr marL="0" indent="0">
              <a:lnSpc>
                <a:spcPct val="120000"/>
              </a:lnSpc>
              <a:spcBef>
                <a:spcPts val="0"/>
              </a:spcBef>
              <a:spcAft>
                <a:spcPts val="0"/>
              </a:spcAft>
              <a:buNone/>
            </a:pPr>
            <a:r>
              <a:rPr lang="tr-TR"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 Yatırımcı son ödemede KDV dahil fatura tutarının tamamını veya ara ödemede KDV'nin tamamı ile KDV'siz tutarın %50’sini yüklenicinin banka hesabına yatırdıktan sonra ekinde dekontunun da yer aldığı ödeme talebini il müdürlüğüne sunar. </a:t>
            </a:r>
          </a:p>
        </p:txBody>
      </p:sp>
      <p:sp>
        <p:nvSpPr>
          <p:cNvPr id="4" name="Başlık 1">
            <a:extLst>
              <a:ext uri="{FF2B5EF4-FFF2-40B4-BE49-F238E27FC236}">
                <a16:creationId xmlns:a16="http://schemas.microsoft.com/office/drawing/2014/main" id="{D0792FAA-A6B3-47DE-B5C6-9C938B1FA95B}"/>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UYGULAMA ESASLARI </a:t>
            </a:r>
          </a:p>
        </p:txBody>
      </p:sp>
      <p:sp>
        <p:nvSpPr>
          <p:cNvPr id="5" name="3 Altbilgi Yer Tutucusu">
            <a:extLst>
              <a:ext uri="{FF2B5EF4-FFF2-40B4-BE49-F238E27FC236}">
                <a16:creationId xmlns:a16="http://schemas.microsoft.com/office/drawing/2014/main" id="{FA039B36-33FD-4BB8-84E7-EDF139ACC9AA}"/>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3763630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Dikdörtgen 4">
            <a:extLst>
              <a:ext uri="{FF2B5EF4-FFF2-40B4-BE49-F238E27FC236}">
                <a16:creationId xmlns:a16="http://schemas.microsoft.com/office/drawing/2014/main" id="{D89FC19C-732B-494C-BE79-63AACDF984E9}"/>
              </a:ext>
            </a:extLst>
          </p:cNvPr>
          <p:cNvSpPr>
            <a:spLocks noChangeArrowheads="1"/>
          </p:cNvSpPr>
          <p:nvPr/>
        </p:nvSpPr>
        <p:spPr bwMode="auto">
          <a:xfrm>
            <a:off x="1066799" y="4083773"/>
            <a:ext cx="10448925" cy="138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defRPr/>
            </a:pPr>
            <a:r>
              <a:rPr lang="tr-TR" altLang="tr-TR" sz="1600" dirty="0">
                <a:latin typeface="Calibri" panose="020F0502020204030204" pitchFamily="34" charset="0"/>
                <a:cs typeface="Calibri" panose="020F0502020204030204" pitchFamily="34" charset="0"/>
              </a:rPr>
              <a:t>			         </a:t>
            </a:r>
          </a:p>
          <a:p>
            <a:pPr marL="285750" indent="-285750" algn="just">
              <a:lnSpc>
                <a:spcPct val="107000"/>
              </a:lnSpc>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Hibeye esas proje tutarı alt limiti 250.000 TL.’</a:t>
            </a:r>
            <a:r>
              <a:rPr lang="tr-TR" altLang="tr-TR" sz="1600" dirty="0" err="1">
                <a:latin typeface="Calibri" panose="020F0502020204030204" pitchFamily="34" charset="0"/>
                <a:cs typeface="Calibri" panose="020F0502020204030204" pitchFamily="34" charset="0"/>
              </a:rPr>
              <a:t>dir</a:t>
            </a:r>
            <a:r>
              <a:rPr lang="tr-TR" altLang="tr-TR" sz="1600" dirty="0">
                <a:latin typeface="Calibri" panose="020F0502020204030204" pitchFamily="34" charset="0"/>
                <a:cs typeface="Calibri" panose="020F0502020204030204" pitchFamily="34" charset="0"/>
              </a:rPr>
              <a:t>. Bu limitin altındaki başvurular kabul edilmez.</a:t>
            </a:r>
          </a:p>
          <a:p>
            <a:pPr marL="285750" indent="-285750" algn="just">
              <a:lnSpc>
                <a:spcPct val="107000"/>
              </a:lnSpc>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Hibeye esas proje tutarının % 50’sine hibe yolu ile destek verilir.</a:t>
            </a:r>
          </a:p>
          <a:p>
            <a:pPr marL="285750" indent="-285750" algn="just">
              <a:buFont typeface="Wingdings" panose="05000000000000000000" pitchFamily="2" charset="2"/>
              <a:buChar char="Ø"/>
              <a:defRPr/>
            </a:pPr>
            <a:r>
              <a:rPr lang="tr-TR" altLang="tr-TR" sz="1600" dirty="0">
                <a:latin typeface="Calibri" panose="020F0502020204030204" pitchFamily="34" charset="0"/>
                <a:cs typeface="Calibri" panose="020F0502020204030204" pitchFamily="34" charset="0"/>
              </a:rPr>
              <a:t>Proje bütçesi KDV hariç hazırlanır.</a:t>
            </a:r>
          </a:p>
          <a:p>
            <a:pPr algn="just">
              <a:defRPr/>
            </a:pPr>
            <a:endParaRPr lang="tr-TR" altLang="tr-TR" dirty="0">
              <a:latin typeface="Times New Roman" panose="02020603050405020304" pitchFamily="18" charset="0"/>
              <a:cs typeface="Times New Roman" panose="02020603050405020304" pitchFamily="18" charset="0"/>
            </a:endParaRPr>
          </a:p>
        </p:txBody>
      </p:sp>
      <p:graphicFrame>
        <p:nvGraphicFramePr>
          <p:cNvPr id="2" name="Tablo 1">
            <a:extLst>
              <a:ext uri="{FF2B5EF4-FFF2-40B4-BE49-F238E27FC236}">
                <a16:creationId xmlns:a16="http://schemas.microsoft.com/office/drawing/2014/main" id="{9CF86CAC-D08A-47D0-AC4F-DCA7B212295E}"/>
              </a:ext>
            </a:extLst>
          </p:cNvPr>
          <p:cNvGraphicFramePr>
            <a:graphicFrameLocks noGrp="1"/>
          </p:cNvGraphicFramePr>
          <p:nvPr>
            <p:extLst>
              <p:ext uri="{D42A27DB-BD31-4B8C-83A1-F6EECF244321}">
                <p14:modId xmlns:p14="http://schemas.microsoft.com/office/powerpoint/2010/main" val="780207832"/>
              </p:ext>
            </p:extLst>
          </p:nvPr>
        </p:nvGraphicFramePr>
        <p:xfrm>
          <a:off x="2208212" y="1317192"/>
          <a:ext cx="7018915" cy="2212394"/>
        </p:xfrm>
        <a:graphic>
          <a:graphicData uri="http://schemas.openxmlformats.org/drawingml/2006/table">
            <a:tbl>
              <a:tblPr firstRow="1" bandRow="1">
                <a:tableStyleId>{5C22544A-7EE6-4342-B048-85BDC9FD1C3A}</a:tableStyleId>
              </a:tblPr>
              <a:tblGrid>
                <a:gridCol w="4265472">
                  <a:extLst>
                    <a:ext uri="{9D8B030D-6E8A-4147-A177-3AD203B41FA5}">
                      <a16:colId xmlns:a16="http://schemas.microsoft.com/office/drawing/2014/main" val="1755976028"/>
                    </a:ext>
                  </a:extLst>
                </a:gridCol>
                <a:gridCol w="2753443">
                  <a:extLst>
                    <a:ext uri="{9D8B030D-6E8A-4147-A177-3AD203B41FA5}">
                      <a16:colId xmlns:a16="http://schemas.microsoft.com/office/drawing/2014/main" val="2264701210"/>
                    </a:ext>
                  </a:extLst>
                </a:gridCol>
              </a:tblGrid>
              <a:tr h="640057">
                <a:tc>
                  <a:txBody>
                    <a:bodyPr/>
                    <a:lstStyle/>
                    <a:p>
                      <a:pPr algn="ctr"/>
                      <a:r>
                        <a:rPr lang="tr-TR" sz="16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Yatırımın Niteliği</a:t>
                      </a:r>
                    </a:p>
                  </a:txBody>
                  <a:tcPr marL="91425" marR="91425" marT="45709" marB="4570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altLang="tr-TR" sz="16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Hibeye Esas Proje Tutarı (TL)</a:t>
                      </a:r>
                    </a:p>
                    <a:p>
                      <a:pPr algn="ctr"/>
                      <a:endParaRPr lang="tr-TR" sz="16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txBody>
                  <a:tcPr marL="91425" marR="91425" marT="45709" marB="45709"/>
                </a:tc>
                <a:extLst>
                  <a:ext uri="{0D108BD9-81ED-4DB2-BD59-A6C34878D82A}">
                    <a16:rowId xmlns:a16="http://schemas.microsoft.com/office/drawing/2014/main" val="742906222"/>
                  </a:ext>
                </a:extLst>
              </a:tr>
              <a:tr h="370750">
                <a:tc>
                  <a:txBody>
                    <a:bodyPr/>
                    <a:lstStyle/>
                    <a:p>
                      <a:r>
                        <a:rPr lang="tr-TR" altLang="tr-TR" sz="1600" dirty="0">
                          <a:latin typeface="Calibri" panose="020F0502020204030204" pitchFamily="34" charset="0"/>
                          <a:cs typeface="Calibri" panose="020F0502020204030204" pitchFamily="34" charset="0"/>
                        </a:rPr>
                        <a:t>Yeni Yatırımlar</a:t>
                      </a:r>
                      <a:endParaRPr lang="tr-TR" sz="1600" dirty="0">
                        <a:latin typeface="Calibri" panose="020F0502020204030204" pitchFamily="34" charset="0"/>
                        <a:cs typeface="Calibri" panose="020F0502020204030204" pitchFamily="34" charset="0"/>
                      </a:endParaRPr>
                    </a:p>
                  </a:txBody>
                  <a:tcPr marL="91425" marR="91425" marT="45709" marB="4570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altLang="tr-TR" sz="1600" dirty="0">
                          <a:latin typeface="Calibri" panose="020F0502020204030204" pitchFamily="34" charset="0"/>
                          <a:cs typeface="Calibri" panose="020F0502020204030204" pitchFamily="34" charset="0"/>
                        </a:rPr>
                        <a:t>3.500.000</a:t>
                      </a:r>
                      <a:endParaRPr lang="tr-TR" sz="1600" dirty="0">
                        <a:latin typeface="Calibri" panose="020F0502020204030204" pitchFamily="34" charset="0"/>
                        <a:cs typeface="Calibri" panose="020F0502020204030204" pitchFamily="34" charset="0"/>
                      </a:endParaRPr>
                    </a:p>
                  </a:txBody>
                  <a:tcPr marL="91425" marR="91425" marT="45709" marB="45709"/>
                </a:tc>
                <a:extLst>
                  <a:ext uri="{0D108BD9-81ED-4DB2-BD59-A6C34878D82A}">
                    <a16:rowId xmlns:a16="http://schemas.microsoft.com/office/drawing/2014/main" val="2856967065"/>
                  </a:ext>
                </a:extLst>
              </a:tr>
              <a:tr h="370750">
                <a:tc>
                  <a:txBody>
                    <a:bodyPr/>
                    <a:lstStyle/>
                    <a:p>
                      <a:r>
                        <a:rPr lang="tr-TR" altLang="tr-TR" sz="1600" dirty="0">
                          <a:latin typeface="Calibri" panose="020F0502020204030204" pitchFamily="34" charset="0"/>
                          <a:cs typeface="Calibri" panose="020F0502020204030204" pitchFamily="34" charset="0"/>
                        </a:rPr>
                        <a:t>Kapasite Artırımı Yatırımları</a:t>
                      </a:r>
                      <a:endParaRPr lang="tr-TR" sz="1600" dirty="0">
                        <a:latin typeface="Calibri" panose="020F0502020204030204" pitchFamily="34" charset="0"/>
                        <a:cs typeface="Calibri" panose="020F0502020204030204" pitchFamily="34" charset="0"/>
                      </a:endParaRPr>
                    </a:p>
                  </a:txBody>
                  <a:tcPr marL="91425" marR="91425" marT="45709" marB="4570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altLang="tr-TR" sz="1600" dirty="0">
                          <a:latin typeface="Calibri" panose="020F0502020204030204" pitchFamily="34" charset="0"/>
                          <a:cs typeface="Calibri" panose="020F0502020204030204" pitchFamily="34" charset="0"/>
                        </a:rPr>
                        <a:t>2.000.000</a:t>
                      </a:r>
                      <a:endParaRPr lang="tr-TR" sz="1600" dirty="0">
                        <a:latin typeface="Calibri" panose="020F0502020204030204" pitchFamily="34" charset="0"/>
                        <a:cs typeface="Calibri" panose="020F0502020204030204" pitchFamily="34" charset="0"/>
                      </a:endParaRPr>
                    </a:p>
                  </a:txBody>
                  <a:tcPr marL="91425" marR="91425" marT="45709" marB="45709"/>
                </a:tc>
                <a:extLst>
                  <a:ext uri="{0D108BD9-81ED-4DB2-BD59-A6C34878D82A}">
                    <a16:rowId xmlns:a16="http://schemas.microsoft.com/office/drawing/2014/main" val="1469610028"/>
                  </a:ext>
                </a:extLst>
              </a:tr>
              <a:tr h="460087">
                <a:tc>
                  <a:txBody>
                    <a:bodyPr/>
                    <a:lstStyle/>
                    <a:p>
                      <a:r>
                        <a:rPr lang="tr-TR" altLang="tr-TR" sz="1600" dirty="0">
                          <a:latin typeface="Calibri" panose="020F0502020204030204" pitchFamily="34" charset="0"/>
                          <a:cs typeface="Calibri" panose="020F0502020204030204" pitchFamily="34" charset="0"/>
                        </a:rPr>
                        <a:t>Teknoloji Yenileme/Modernizasyon Yatırımları </a:t>
                      </a:r>
                      <a:endParaRPr lang="tr-TR" sz="1600" dirty="0">
                        <a:latin typeface="Calibri" panose="020F0502020204030204" pitchFamily="34" charset="0"/>
                        <a:cs typeface="Calibri" panose="020F0502020204030204" pitchFamily="34" charset="0"/>
                      </a:endParaRPr>
                    </a:p>
                  </a:txBody>
                  <a:tcPr marL="91425" marR="91425" marT="45709" marB="4570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altLang="tr-TR" sz="1600" dirty="0">
                          <a:latin typeface="Calibri" panose="020F0502020204030204" pitchFamily="34" charset="0"/>
                          <a:cs typeface="Calibri" panose="020F0502020204030204" pitchFamily="34" charset="0"/>
                        </a:rPr>
                        <a:t>2.000.000</a:t>
                      </a:r>
                      <a:endParaRPr lang="tr-TR" sz="1600" dirty="0">
                        <a:latin typeface="Calibri" panose="020F0502020204030204" pitchFamily="34" charset="0"/>
                        <a:cs typeface="Calibri" panose="020F0502020204030204" pitchFamily="34" charset="0"/>
                      </a:endParaRPr>
                    </a:p>
                  </a:txBody>
                  <a:tcPr marL="91425" marR="91425" marT="45709" marB="45709"/>
                </a:tc>
                <a:extLst>
                  <a:ext uri="{0D108BD9-81ED-4DB2-BD59-A6C34878D82A}">
                    <a16:rowId xmlns:a16="http://schemas.microsoft.com/office/drawing/2014/main" val="1733677150"/>
                  </a:ext>
                </a:extLst>
              </a:tr>
              <a:tr h="370750">
                <a:tc>
                  <a:txBody>
                    <a:bodyPr/>
                    <a:lstStyle/>
                    <a:p>
                      <a:r>
                        <a:rPr lang="tr-TR" altLang="tr-TR" sz="1600" dirty="0">
                          <a:latin typeface="Calibri" panose="020F0502020204030204" pitchFamily="34" charset="0"/>
                          <a:cs typeface="Calibri" panose="020F0502020204030204" pitchFamily="34" charset="0"/>
                        </a:rPr>
                        <a:t>Tamamlama Yatırımları</a:t>
                      </a:r>
                      <a:endParaRPr lang="tr-TR" sz="1600" dirty="0">
                        <a:latin typeface="Calibri" panose="020F0502020204030204" pitchFamily="34" charset="0"/>
                        <a:cs typeface="Calibri" panose="020F0502020204030204" pitchFamily="34" charset="0"/>
                      </a:endParaRPr>
                    </a:p>
                  </a:txBody>
                  <a:tcPr marL="91425" marR="91425" marT="45709" marB="45709"/>
                </a:tc>
                <a:tc>
                  <a:txBody>
                    <a:bodyPr/>
                    <a:lstStyle/>
                    <a:p>
                      <a:pPr algn="ctr"/>
                      <a:r>
                        <a:rPr lang="tr-TR" altLang="tr-TR" sz="1600" dirty="0">
                          <a:latin typeface="Calibri" panose="020F0502020204030204" pitchFamily="34" charset="0"/>
                          <a:cs typeface="Calibri" panose="020F0502020204030204" pitchFamily="34" charset="0"/>
                        </a:rPr>
                        <a:t> 2.500.000</a:t>
                      </a:r>
                      <a:endParaRPr lang="tr-TR" sz="1600" dirty="0">
                        <a:latin typeface="Calibri" panose="020F0502020204030204" pitchFamily="34" charset="0"/>
                        <a:cs typeface="Calibri" panose="020F0502020204030204" pitchFamily="34" charset="0"/>
                      </a:endParaRPr>
                    </a:p>
                  </a:txBody>
                  <a:tcPr marL="91425" marR="91425" marT="45709" marB="45709"/>
                </a:tc>
                <a:extLst>
                  <a:ext uri="{0D108BD9-81ED-4DB2-BD59-A6C34878D82A}">
                    <a16:rowId xmlns:a16="http://schemas.microsoft.com/office/drawing/2014/main" val="1787236029"/>
                  </a:ext>
                </a:extLst>
              </a:tr>
            </a:tbl>
          </a:graphicData>
        </a:graphic>
      </p:graphicFrame>
      <p:sp>
        <p:nvSpPr>
          <p:cNvPr id="9" name="Başlık 1">
            <a:extLst>
              <a:ext uri="{FF2B5EF4-FFF2-40B4-BE49-F238E27FC236}">
                <a16:creationId xmlns:a16="http://schemas.microsoft.com/office/drawing/2014/main" id="{CB72F58B-48CA-419B-ADB5-A44E05ED5087}"/>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TARIMA DAYALI EKONOMİK YATIRIMLAR</a:t>
            </a:r>
          </a:p>
          <a:p>
            <a:pPr algn="ctr"/>
            <a:r>
              <a:rPr lang="tr-TR" sz="2000" b="1" i="1" dirty="0">
                <a:solidFill>
                  <a:srgbClr val="7030A0"/>
                </a:solidFill>
                <a:effectLst>
                  <a:outerShdw blurRad="38100" dist="38100" dir="2700000" algn="tl">
                    <a:srgbClr val="000000">
                      <a:alpha val="43137"/>
                    </a:srgbClr>
                  </a:outerShdw>
                </a:effectLst>
              </a:rPr>
              <a:t>YATIRIM TUTARI VE DESTEKLEME ORANLARI</a:t>
            </a:r>
          </a:p>
        </p:txBody>
      </p:sp>
      <p:sp>
        <p:nvSpPr>
          <p:cNvPr id="10" name="3 Altbilgi Yer Tutucusu">
            <a:extLst>
              <a:ext uri="{FF2B5EF4-FFF2-40B4-BE49-F238E27FC236}">
                <a16:creationId xmlns:a16="http://schemas.microsoft.com/office/drawing/2014/main" id="{DF67124F-4830-44A8-B4ED-76978C871438}"/>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0604D6E-4AD3-4B5E-BD66-BA346ED87C9F}"/>
              </a:ext>
            </a:extLst>
          </p:cNvPr>
          <p:cNvSpPr>
            <a:spLocks noGrp="1"/>
          </p:cNvSpPr>
          <p:nvPr>
            <p:ph idx="1"/>
          </p:nvPr>
        </p:nvSpPr>
        <p:spPr>
          <a:xfrm>
            <a:off x="1047749" y="785727"/>
            <a:ext cx="10487025" cy="5081673"/>
          </a:xfrm>
        </p:spPr>
        <p:txBody>
          <a:bodyPr>
            <a:normAutofit fontScale="85000" lnSpcReduction="20000"/>
          </a:bodyPr>
          <a:lstStyle/>
          <a:p>
            <a:pPr marL="0" indent="0">
              <a:lnSpc>
                <a:spcPct val="120000"/>
              </a:lnSpc>
              <a:spcBef>
                <a:spcPts val="0"/>
              </a:spcBef>
              <a:spcAft>
                <a:spcPts val="0"/>
              </a:spcAft>
              <a:buNone/>
            </a:pPr>
            <a:endParaRPr lang="tr-TR"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ç) Ara ödemede yatırımcı KDV'nin tamamı ile KDV'siz tutarın %50’ sini yüklenicinin banka hesabına yatırmış ise faturanın kalan kısmını hibe ödemesini aldıktan sonra yüklenicinin banka hesabına yatırır. Bu kısımla ilgili dekontu ise bir sonraki ödeme talebi ekinde il müdürlüğüne ibraz eder. </a:t>
            </a:r>
          </a:p>
          <a:p>
            <a:pPr marL="0" indent="0">
              <a:lnSpc>
                <a:spcPct val="120000"/>
              </a:lnSpc>
              <a:spcBef>
                <a:spcPts val="0"/>
              </a:spcBef>
              <a:spcAft>
                <a:spcPts val="0"/>
              </a:spcAft>
              <a:buNone/>
            </a:pPr>
            <a:r>
              <a:rPr lang="tr-TR" sz="1500" dirty="0">
                <a:effectLst/>
                <a:latin typeface="Calibri" panose="020F0502020204030204" pitchFamily="34" charset="0"/>
                <a:ea typeface="Calibri" panose="020F0502020204030204" pitchFamily="34" charset="0"/>
                <a:cs typeface="Calibri" panose="020F0502020204030204" pitchFamily="34" charset="0"/>
              </a:rPr>
              <a:t>d) Nihai ödeme talebinde ise; yatırımcının fatura tutarlarının tamamını yüklenicinin hesabına yatırmış olması ve dekontlarını nihai ödeme talebi ekinde sunması gerekmektedir.</a:t>
            </a:r>
          </a:p>
          <a:p>
            <a:pPr marL="0" indent="0">
              <a:lnSpc>
                <a:spcPct val="120000"/>
              </a:lnSpc>
              <a:spcBef>
                <a:spcPts val="0"/>
              </a:spcBef>
              <a:spcAft>
                <a:spcPts val="0"/>
              </a:spcAft>
              <a:buNone/>
            </a:pPr>
            <a:r>
              <a:rPr lang="tr-TR"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 İl müdürlüğüne teslim edilen ödeme belgeleri 15 (on beş) gün içerisinde ilgili mevzuat, hibe sözleşmesi ve proje amaçlarına uygunluğu açısından kontrol edilip onayladıktan sonra ödeme icmal tablolarındaki bilgilerin Genel Müdürlük tarafından veri tabanında oluşturulan elektronik ödeme tablosuna o ayın son iş günü mesai saati bitimine kadar girişleri yapılır. İl müdürlüklerince </a:t>
            </a:r>
            <a:r>
              <a:rPr lang="tr-TR" sz="15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hakediş</a:t>
            </a:r>
            <a:r>
              <a:rPr lang="tr-TR" sz="15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bilgilerini içeren Ödemeye Esas İcmal Listesinin her ayın en geç 15 (on beş)’ine kadar Genel Müdürlüğe gönderilmesi gerekmektedir. </a:t>
            </a:r>
          </a:p>
          <a:p>
            <a:pPr marL="0" indent="0">
              <a:lnSpc>
                <a:spcPct val="120000"/>
              </a:lnSpc>
              <a:spcBef>
                <a:spcPts val="0"/>
              </a:spcBef>
              <a:spcAft>
                <a:spcPts val="0"/>
              </a:spcAft>
              <a:buNone/>
            </a:pPr>
            <a:r>
              <a:rPr lang="tr-TR" sz="1500" dirty="0">
                <a:effectLst/>
                <a:latin typeface="Calibri" panose="020F0502020204030204" pitchFamily="34" charset="0"/>
                <a:ea typeface="Calibri" panose="020F0502020204030204" pitchFamily="34" charset="0"/>
                <a:cs typeface="Calibri" panose="020F0502020204030204" pitchFamily="34" charset="0"/>
              </a:rPr>
              <a:t>f) Nihai rapor ve ekleri tamamlanmayan projenin son ödemesi yapılmaz. Son ödeme tutarı da hibeye esas proje tutarının %20’sinden az olamaz. Uygulamanın bu kritere göre yürütülmesinden il proje yürütme birimi sorumludur.</a:t>
            </a:r>
          </a:p>
          <a:p>
            <a:pPr marL="0" indent="0">
              <a:lnSpc>
                <a:spcPct val="120000"/>
              </a:lnSpc>
              <a:spcBef>
                <a:spcPts val="0"/>
              </a:spcBef>
              <a:spcAft>
                <a:spcPts val="0"/>
              </a:spcAft>
              <a:buNone/>
            </a:pPr>
            <a:endParaRPr lang="tr-TR" sz="15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5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Ödeme yapılan makine ve ekipman alımı faturaları (e-fatura, e-arşiv fatura, e-serbest meslek makbuzu) üzerine “Bu fatura için KKYDP kapsamında hibe desteği verilmiştir. Faturada belirtilen makineler, tesise ait nihai raporun idarece onaylandığı tarihten itibaren 5 yıl süreyle satılamaz” ibaresi bulunacaktır. </a:t>
            </a:r>
          </a:p>
          <a:p>
            <a:pPr marL="0" indent="0">
              <a:lnSpc>
                <a:spcPct val="120000"/>
              </a:lnSpc>
              <a:spcBef>
                <a:spcPts val="0"/>
              </a:spcBef>
              <a:spcAft>
                <a:spcPts val="0"/>
              </a:spcAft>
              <a:buNone/>
            </a:pPr>
            <a:endParaRPr lang="tr-TR" sz="1500" b="1"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500" b="1" dirty="0">
                <a:effectLst/>
                <a:latin typeface="Calibri" panose="020F0502020204030204" pitchFamily="34" charset="0"/>
                <a:ea typeface="Calibri" panose="020F0502020204030204" pitchFamily="34" charset="0"/>
                <a:cs typeface="Calibri" panose="020F0502020204030204" pitchFamily="34" charset="0"/>
              </a:rPr>
              <a:t>10.5. ÖDEME ÖNCESİ YERİNDE KONTROLLER</a:t>
            </a:r>
            <a:endParaRPr lang="tr-TR"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500" b="1" dirty="0">
                <a:effectLst/>
                <a:latin typeface="Calibri" panose="020F0502020204030204" pitchFamily="34" charset="0"/>
                <a:ea typeface="Calibri" panose="020F0502020204030204" pitchFamily="34" charset="0"/>
                <a:cs typeface="Calibri" panose="020F0502020204030204" pitchFamily="34" charset="0"/>
              </a:rPr>
              <a:t>10.6. ÖDEMELER</a:t>
            </a:r>
            <a:endParaRPr lang="tr-TR"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500" b="1" dirty="0">
                <a:effectLst/>
                <a:latin typeface="Calibri" panose="020F0502020204030204" pitchFamily="34" charset="0"/>
                <a:ea typeface="Calibri" panose="020F0502020204030204" pitchFamily="34" charset="0"/>
                <a:cs typeface="Calibri" panose="020F0502020204030204" pitchFamily="34" charset="0"/>
              </a:rPr>
              <a:t>10.7. PROJE HESAPLARI</a:t>
            </a:r>
            <a:endParaRPr lang="tr-TR" sz="150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Bef>
                <a:spcPts val="0"/>
              </a:spcBef>
              <a:spcAft>
                <a:spcPts val="0"/>
              </a:spcAft>
              <a:buNone/>
            </a:pPr>
            <a:r>
              <a:rPr lang="tr-TR" sz="1400" b="1" dirty="0">
                <a:effectLst/>
                <a:latin typeface="Calibri" panose="020F0502020204030204" pitchFamily="34" charset="0"/>
                <a:ea typeface="Calibri" panose="020F0502020204030204" pitchFamily="34" charset="0"/>
                <a:cs typeface="Calibri" panose="020F0502020204030204" pitchFamily="34" charset="0"/>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r>
              <a:rPr lang="tr-TR" sz="16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0000"/>
              </a:lnSpc>
              <a:spcBef>
                <a:spcPts val="0"/>
              </a:spcBef>
              <a:spcAft>
                <a:spcPts val="0"/>
              </a:spcAft>
              <a:buNone/>
            </a:pPr>
            <a:endParaRPr lang="tr-TR" sz="1400" dirty="0">
              <a:solidFill>
                <a:srgbClr val="000000"/>
              </a:solidFill>
              <a:effectLst/>
              <a:latin typeface="Times New Roman" panose="02020603050405020304" pitchFamily="18" charset="0"/>
              <a:ea typeface="Calibri" panose="020F0502020204030204" pitchFamily="34" charset="0"/>
            </a:endParaRPr>
          </a:p>
          <a:p>
            <a:pPr marL="0" indent="0">
              <a:lnSpc>
                <a:spcPct val="107000"/>
              </a:lnSpc>
              <a:spcAft>
                <a:spcPts val="800"/>
              </a:spcAft>
              <a:buNone/>
            </a:pPr>
            <a:r>
              <a:rPr lang="tr-TR" sz="1800" dirty="0">
                <a:effectLst/>
                <a:latin typeface="Calibri" panose="020F0502020204030204" pitchFamily="34" charset="0"/>
                <a:ea typeface="Calibri" panose="020F0502020204030204" pitchFamily="34" charset="0"/>
                <a:cs typeface="Calibri" panose="020F0502020204030204" pitchFamily="34" charset="0"/>
              </a:rPr>
              <a:t>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0"/>
              </a:spcAft>
              <a:buNone/>
            </a:pPr>
            <a:endParaRPr lang="tr-TR" sz="2000" dirty="0">
              <a:effectLst/>
              <a:latin typeface="Calibri" panose="020F0502020204030204" pitchFamily="34" charset="0"/>
              <a:ea typeface="Calibri" panose="020F0502020204030204" pitchFamily="34" charset="0"/>
              <a:cs typeface="Calibri" panose="020F0502020204030204" pitchFamily="34" charset="0"/>
            </a:endParaRPr>
          </a:p>
          <a:p>
            <a:endParaRPr lang="tr-TR" dirty="0"/>
          </a:p>
        </p:txBody>
      </p:sp>
      <p:sp>
        <p:nvSpPr>
          <p:cNvPr id="4" name="Başlık 1">
            <a:extLst>
              <a:ext uri="{FF2B5EF4-FFF2-40B4-BE49-F238E27FC236}">
                <a16:creationId xmlns:a16="http://schemas.microsoft.com/office/drawing/2014/main" id="{2565ED25-92E6-4D8C-A0F4-AFABD164E3DD}"/>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UYGULAMA ESASLARI </a:t>
            </a:r>
          </a:p>
        </p:txBody>
      </p:sp>
      <p:sp>
        <p:nvSpPr>
          <p:cNvPr id="5" name="3 Altbilgi Yer Tutucusu">
            <a:extLst>
              <a:ext uri="{FF2B5EF4-FFF2-40B4-BE49-F238E27FC236}">
                <a16:creationId xmlns:a16="http://schemas.microsoft.com/office/drawing/2014/main" id="{5E13BD54-770C-4A97-B35C-461FE8644083}"/>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840984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3B64F45-4C64-4917-AB92-EA069C024BAA}"/>
              </a:ext>
            </a:extLst>
          </p:cNvPr>
          <p:cNvSpPr>
            <a:spLocks noGrp="1"/>
          </p:cNvSpPr>
          <p:nvPr>
            <p:ph idx="1"/>
          </p:nvPr>
        </p:nvSpPr>
        <p:spPr>
          <a:xfrm>
            <a:off x="1247775" y="685800"/>
            <a:ext cx="10467975" cy="5619750"/>
          </a:xfrm>
        </p:spPr>
        <p:txBody>
          <a:bodyPr>
            <a:normAutofit fontScale="77500" lnSpcReduction="20000"/>
          </a:bodyPr>
          <a:lstStyle/>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Calibri" panose="020F0502020204030204" pitchFamily="34" charset="0"/>
              </a:rPr>
              <a:t>Modernizasyon yatırımlarında %20 inşaat %80 makine hibe bütçesi olabiliyor.</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Calibri" panose="020F0502020204030204" pitchFamily="34" charset="0"/>
              </a:rPr>
              <a:t>Eğer inşaat gideri yapmaz ise makine/teçhizatı %100 hibe bütçesi olarak kullanabiliyor. </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Calibri" panose="020F0502020204030204" pitchFamily="34" charset="0"/>
              </a:rPr>
              <a:t>Tüm başvurularda mutlaka kullanılan yerin yapı kullanım izni olması gerekiyor. Bu olmazsa hiçbir şeye başlanamaz.</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Calibri" panose="020F0502020204030204" pitchFamily="34" charset="0"/>
              </a:rPr>
              <a:t>Ayrıca İl Müdürlüklerinde Çiftçi Kayıt Sistemine dahil olması gerekiyor</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Calibri" panose="020F0502020204030204" pitchFamily="34" charset="0"/>
              </a:rPr>
              <a:t>Modernizasyon projelerinde inşaat ruhsatı </a:t>
            </a:r>
            <a:r>
              <a:rPr lang="tr-TR" sz="2200" dirty="0" err="1">
                <a:effectLst/>
                <a:latin typeface="Calibri" panose="020F0502020204030204" pitchFamily="34" charset="0"/>
                <a:ea typeface="Calibri" panose="020F0502020204030204" pitchFamily="34" charset="0"/>
                <a:cs typeface="Calibri" panose="020F0502020204030204" pitchFamily="34" charset="0"/>
              </a:rPr>
              <a:t>varolduğu</a:t>
            </a:r>
            <a:r>
              <a:rPr lang="tr-TR" sz="2200" dirty="0">
                <a:effectLst/>
                <a:latin typeface="Calibri" panose="020F0502020204030204" pitchFamily="34" charset="0"/>
                <a:ea typeface="Calibri" panose="020F0502020204030204" pitchFamily="34" charset="0"/>
                <a:cs typeface="Calibri" panose="020F0502020204030204" pitchFamily="34" charset="0"/>
              </a:rPr>
              <a:t> için tekrar almaya gerek yok.</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Calibri" panose="020F0502020204030204" pitchFamily="34" charset="0"/>
              </a:rPr>
              <a:t>Ancak tamamlama ve yeni yatırımlarda inşaat ruhsatı son verilen rapora kadar alınması gerekiyor. Aksi halde hibe sözleşmesi yapıldığında %3 teminat yanıyor ve 5 yıl süreyle de yeni bir tarım başvurusu yapamıyor. </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Calibri" panose="020F0502020204030204" pitchFamily="34" charset="0"/>
              </a:rPr>
              <a:t>Tamamlama yatırımlarında inşaat %60, makine %40 hibe bütçesi oluyor. </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Calibri" panose="020F0502020204030204" pitchFamily="34" charset="0"/>
              </a:rPr>
              <a:t>Yeni Yatırımlar, Kapasite Artırımı Yatırımları, Teknoloji Yenileme / Modernizasyon Yatırımları, Tamamlama Yatırımları hepsi bir anda başvuru yapılamaz. Sadece bir tanesi seçilebilir. </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Times New Roman" panose="02020603050405020304" pitchFamily="18" charset="0"/>
              </a:rPr>
              <a:t>Gerçek ve tüzel kişiler başvurabilir.</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Times New Roman" panose="02020603050405020304" pitchFamily="18" charset="0"/>
              </a:rPr>
              <a:t>Küçük yatırımlar için alt yapı yatırımlarından, orta büyüklükteki yatırımlar için ekonomik yatırımlardan başvuracak.</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Times New Roman" panose="02020603050405020304" pitchFamily="18" charset="0"/>
              </a:rPr>
              <a:t>Çiftçi en az başvuru döneminden önce bir yıldır faaliyette olması gerekiyor. </a:t>
            </a:r>
          </a:p>
          <a:p>
            <a:pPr marL="342900" lvl="0" indent="-342900">
              <a:lnSpc>
                <a:spcPct val="120000"/>
              </a:lnSpc>
              <a:spcBef>
                <a:spcPts val="0"/>
              </a:spcBef>
              <a:spcAft>
                <a:spcPts val="0"/>
              </a:spcAft>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Times New Roman" panose="02020603050405020304" pitchFamily="18" charset="0"/>
              </a:rPr>
              <a:t>İlk başvuru yapıldığında il müdürlüğü kontrol ediyor, 45’in altında kalanları reddediyor. 45’in üzerinde olanlar il değerlendirme komisyonunda değerlendiriliyor 60’ın altında puan almamak gerekiyor. Değerlendirmede 60 </a:t>
            </a:r>
            <a:r>
              <a:rPr lang="tr-TR" sz="2200" dirty="0" err="1">
                <a:effectLst/>
                <a:latin typeface="Calibri" panose="020F0502020204030204" pitchFamily="34" charset="0"/>
                <a:ea typeface="Calibri" panose="020F0502020204030204" pitchFamily="34" charset="0"/>
                <a:cs typeface="Times New Roman" panose="02020603050405020304" pitchFamily="18" charset="0"/>
              </a:rPr>
              <a:t>ın</a:t>
            </a:r>
            <a:r>
              <a:rPr lang="tr-TR" sz="2200" dirty="0">
                <a:effectLst/>
                <a:latin typeface="Calibri" panose="020F0502020204030204" pitchFamily="34" charset="0"/>
                <a:ea typeface="Calibri" panose="020F0502020204030204" pitchFamily="34" charset="0"/>
                <a:cs typeface="Times New Roman" panose="02020603050405020304" pitchFamily="18" charset="0"/>
              </a:rPr>
              <a:t> üzerinde olanlar bakanlığa gönderiliyor. Nihai onayı bakanlık veriyor. Görüldüğü kadarıyla değerlendirme komisyonun kabul ettiği projelerin hepsini Bakanlık tarafından onaylanıyor.</a:t>
            </a:r>
          </a:p>
          <a:p>
            <a:pPr marL="342900" lvl="0" indent="-342900">
              <a:lnSpc>
                <a:spcPct val="107000"/>
              </a:lnSpc>
              <a:buFont typeface="Calibri" panose="020F0502020204030204" pitchFamily="34" charset="0"/>
              <a:buChar char="-"/>
            </a:pPr>
            <a:r>
              <a:rPr lang="tr-TR" sz="2200" dirty="0">
                <a:effectLst/>
                <a:latin typeface="Calibri" panose="020F0502020204030204" pitchFamily="34" charset="0"/>
                <a:ea typeface="Calibri" panose="020F0502020204030204" pitchFamily="34" charset="0"/>
                <a:cs typeface="Times New Roman" panose="02020603050405020304" pitchFamily="18" charset="0"/>
              </a:rPr>
              <a:t>Kiralama olursa iki yıl uygulama 5 yıl izleme olmak üzere en az 7 yıl sözleşme yapmak ve tapuya şerh koydurmak gerekiyor. </a:t>
            </a:r>
          </a:p>
          <a:p>
            <a:pPr marL="342900" indent="-342900">
              <a:lnSpc>
                <a:spcPct val="120000"/>
              </a:lnSpc>
              <a:spcBef>
                <a:spcPts val="0"/>
              </a:spcBef>
              <a:spcAft>
                <a:spcPts val="0"/>
              </a:spcAft>
              <a:buFont typeface="Calibri" panose="020F0502020204030204" pitchFamily="34" charset="0"/>
              <a:buChar char="-"/>
            </a:pPr>
            <a:r>
              <a:rPr lang="tr-TR" sz="2200" dirty="0" err="1">
                <a:effectLst/>
                <a:latin typeface="Calibri" panose="020F0502020204030204" pitchFamily="34" charset="0"/>
                <a:ea typeface="Calibri" panose="020F0502020204030204" pitchFamily="34" charset="0"/>
                <a:cs typeface="Times New Roman" panose="02020603050405020304" pitchFamily="18" charset="0"/>
              </a:rPr>
              <a:t>Yenilenebilinir</a:t>
            </a:r>
            <a:r>
              <a:rPr lang="tr-TR" sz="2200" dirty="0">
                <a:effectLst/>
                <a:latin typeface="Calibri" panose="020F0502020204030204" pitchFamily="34" charset="0"/>
                <a:ea typeface="Calibri" panose="020F0502020204030204" pitchFamily="34" charset="0"/>
                <a:cs typeface="Times New Roman" panose="02020603050405020304" pitchFamily="18" charset="0"/>
              </a:rPr>
              <a:t> enerji tesisleri de </a:t>
            </a:r>
            <a:r>
              <a:rPr lang="tr-TR" sz="2200" dirty="0" err="1">
                <a:effectLst/>
                <a:latin typeface="Calibri" panose="020F0502020204030204" pitchFamily="34" charset="0"/>
                <a:ea typeface="Calibri" panose="020F0502020204030204" pitchFamily="34" charset="0"/>
                <a:cs typeface="Times New Roman" panose="02020603050405020304" pitchFamily="18" charset="0"/>
              </a:rPr>
              <a:t>yapılabiliniyor</a:t>
            </a:r>
            <a:r>
              <a:rPr lang="tr-TR" sz="2200" dirty="0">
                <a:effectLst/>
                <a:latin typeface="Calibri" panose="020F0502020204030204" pitchFamily="34" charset="0"/>
                <a:ea typeface="Calibri" panose="020F0502020204030204" pitchFamily="34" charset="0"/>
                <a:cs typeface="Times New Roman" panose="02020603050405020304" pitchFamily="18" charset="0"/>
              </a:rPr>
              <a:t>, şu anda daha çok güneş enerjisine önem veriliyor. </a:t>
            </a:r>
          </a:p>
          <a:p>
            <a:pPr marL="342900" lvl="0" indent="-342900">
              <a:lnSpc>
                <a:spcPct val="120000"/>
              </a:lnSpc>
              <a:spcBef>
                <a:spcPts val="0"/>
              </a:spcBef>
              <a:spcAft>
                <a:spcPts val="0"/>
              </a:spcAft>
              <a:buFont typeface="Calibri" panose="020F0502020204030204" pitchFamily="34" charset="0"/>
              <a:buChar char="-"/>
            </a:pPr>
            <a:endParaRPr lang="tr-TR" sz="1600" dirty="0">
              <a:effectLst/>
              <a:latin typeface="Calibri" panose="020F0502020204030204" pitchFamily="34" charset="0"/>
              <a:ea typeface="Calibri" panose="020F0502020204030204" pitchFamily="34" charset="0"/>
              <a:cs typeface="Calibri" panose="020F0502020204030204" pitchFamily="34" charset="0"/>
            </a:endParaRPr>
          </a:p>
          <a:p>
            <a:endParaRPr lang="tr-TR" dirty="0"/>
          </a:p>
        </p:txBody>
      </p:sp>
      <p:sp>
        <p:nvSpPr>
          <p:cNvPr id="4" name="Başlık 1">
            <a:extLst>
              <a:ext uri="{FF2B5EF4-FFF2-40B4-BE49-F238E27FC236}">
                <a16:creationId xmlns:a16="http://schemas.microsoft.com/office/drawing/2014/main" id="{E37F6225-ECF3-4A74-85C3-7F5DDB78137F}"/>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ÖNEMLİ AÇIKLAMALAR </a:t>
            </a:r>
          </a:p>
        </p:txBody>
      </p:sp>
      <p:sp>
        <p:nvSpPr>
          <p:cNvPr id="5" name="3 Altbilgi Yer Tutucusu">
            <a:extLst>
              <a:ext uri="{FF2B5EF4-FFF2-40B4-BE49-F238E27FC236}">
                <a16:creationId xmlns:a16="http://schemas.microsoft.com/office/drawing/2014/main" id="{17FD4567-879D-4A2B-A070-39D79F037F22}"/>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2220339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B271526-3151-4345-A5C1-CFC30A0D26A1}"/>
              </a:ext>
            </a:extLst>
          </p:cNvPr>
          <p:cNvSpPr>
            <a:spLocks noGrp="1"/>
          </p:cNvSpPr>
          <p:nvPr>
            <p:ph idx="1"/>
          </p:nvPr>
        </p:nvSpPr>
        <p:spPr>
          <a:xfrm>
            <a:off x="1066799" y="895350"/>
            <a:ext cx="10429875" cy="5558036"/>
          </a:xfrm>
        </p:spPr>
        <p:txBody>
          <a:bodyPr>
            <a:normAutofit/>
          </a:bodyPr>
          <a:lstStyle/>
          <a:p>
            <a:pPr marL="0" lvl="0" indent="0" algn="just">
              <a:lnSpc>
                <a:spcPct val="120000"/>
              </a:lnSpc>
              <a:spcBef>
                <a:spcPts val="0"/>
              </a:spcBef>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 Hibenin alınmasında yöntem TÜBİTAK ve </a:t>
            </a:r>
            <a:r>
              <a:rPr lang="tr-TR" sz="1400" dirty="0" err="1">
                <a:effectLst/>
                <a:latin typeface="Calibri" panose="020F0502020204030204" pitchFamily="34" charset="0"/>
                <a:ea typeface="Calibri" panose="020F0502020204030204" pitchFamily="34" charset="0"/>
                <a:cs typeface="Times New Roman" panose="02020603050405020304" pitchFamily="18" charset="0"/>
              </a:rPr>
              <a:t>KOSGEB’ten</a:t>
            </a:r>
            <a:r>
              <a:rPr lang="tr-TR" sz="1400" dirty="0">
                <a:effectLst/>
                <a:latin typeface="Calibri" panose="020F0502020204030204" pitchFamily="34" charset="0"/>
                <a:ea typeface="Calibri" panose="020F0502020204030204" pitchFamily="34" charset="0"/>
                <a:cs typeface="Times New Roman" panose="02020603050405020304" pitchFamily="18" charset="0"/>
              </a:rPr>
              <a:t> farklı yönü var. Burada üç ayrı yüklenicinin firma tarafından beyanı ile bunlardan tek birinden inşaat ve makine alımını yapıp ödemesi yapıldıktan sonra tek bir seferde başvurularak evraklar uygunsa en kısa sürede hibe alınıyor. Eğer inşaat ve makine farklı firmalardan ise belirlenecek tek bir yükleniciye fatura kesilip bu yüklenici tamamını bir defa da firmaya fatura edecek. Dolayısıyla yüklenici firmanın iştigal konuları arasında alım satım yapılabilir ibaresi de olması gerekiyor. En az üç yüklenici ve ödeme sistemine “ihale sistemi” deniliyor. Üç firmadan hangisini seçeceğini firma kendisi karar veriyor, ama gerekçesini anlatması gerekiyor.  </a:t>
            </a:r>
          </a:p>
          <a:p>
            <a:pPr marL="73152" indent="0">
              <a:lnSpc>
                <a:spcPct val="120000"/>
              </a:lnSpc>
              <a:spcBef>
                <a:spcPts val="0"/>
              </a:spcBef>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20000"/>
              </a:lnSpc>
              <a:spcBef>
                <a:spcPts val="0"/>
              </a:spcBef>
              <a:spcAft>
                <a:spcPts val="0"/>
              </a:spcAft>
              <a:buNone/>
            </a:pPr>
            <a:r>
              <a:rPr lang="tr-TR" sz="1400" dirty="0">
                <a:effectLst/>
                <a:latin typeface="Calibri" panose="020F0502020204030204" pitchFamily="34" charset="0"/>
                <a:ea typeface="Calibri" panose="020F0502020204030204" pitchFamily="34" charset="0"/>
                <a:cs typeface="Times New Roman" panose="02020603050405020304" pitchFamily="18" charset="0"/>
              </a:rPr>
              <a:t>- Proje tamamlandıktan sonra 5 yıl süreyle proje konusu makine/alet teçhizat başkalarına satılamaz. </a:t>
            </a:r>
          </a:p>
          <a:p>
            <a:pPr marL="0" indent="0">
              <a:buNone/>
            </a:pPr>
            <a:endParaRPr lang="tr-TR" dirty="0"/>
          </a:p>
          <a:p>
            <a:pPr marL="0" indent="0">
              <a:buNone/>
            </a:pPr>
            <a:endParaRPr lang="tr-TR" dirty="0"/>
          </a:p>
          <a:p>
            <a:pPr marL="0" indent="0">
              <a:buNone/>
            </a:pPr>
            <a:endParaRPr lang="tr-TR" dirty="0"/>
          </a:p>
          <a:p>
            <a:pPr marL="0" indent="0">
              <a:buNone/>
            </a:pPr>
            <a:endParaRPr lang="tr-TR" sz="1400" dirty="0">
              <a:latin typeface="Calibri" panose="020F0502020204030204" pitchFamily="34" charset="0"/>
              <a:cs typeface="Calibri" panose="020F0502020204030204" pitchFamily="34" charset="0"/>
            </a:endParaRPr>
          </a:p>
          <a:p>
            <a:pPr marL="0" indent="0">
              <a:buNone/>
            </a:pPr>
            <a:endParaRPr lang="tr-TR" sz="1400" dirty="0">
              <a:latin typeface="Calibri" panose="020F0502020204030204" pitchFamily="34" charset="0"/>
              <a:cs typeface="Calibri" panose="020F0502020204030204" pitchFamily="34" charset="0"/>
            </a:endParaRPr>
          </a:p>
          <a:p>
            <a:pPr marL="0" indent="0">
              <a:buNone/>
            </a:pPr>
            <a:r>
              <a:rPr lang="tr-TR" sz="1400" b="1" u="sng" dirty="0">
                <a:latin typeface="Calibri" panose="020F0502020204030204" pitchFamily="34" charset="0"/>
                <a:cs typeface="Calibri" panose="020F0502020204030204" pitchFamily="34" charset="0"/>
              </a:rPr>
              <a:t>YARARLANILAN KAYNAKLAR:</a:t>
            </a:r>
          </a:p>
          <a:p>
            <a:pPr>
              <a:buFontTx/>
              <a:buChar char="-"/>
            </a:pPr>
            <a:r>
              <a:rPr lang="tr-TR" sz="1400" dirty="0">
                <a:latin typeface="Calibri" panose="020F0502020204030204" pitchFamily="34" charset="0"/>
                <a:cs typeface="Calibri" panose="020F0502020204030204" pitchFamily="34" charset="0"/>
              </a:rPr>
              <a:t>T.C. Tarım ve Orman Bakanlığı web sitesi</a:t>
            </a:r>
          </a:p>
          <a:p>
            <a:pPr>
              <a:buFontTx/>
              <a:buChar char="-"/>
            </a:pPr>
            <a:r>
              <a:rPr lang="tr-TR" sz="1400" dirty="0">
                <a:latin typeface="Calibri" panose="020F0502020204030204" pitchFamily="34" charset="0"/>
                <a:cs typeface="Calibri" panose="020F0502020204030204" pitchFamily="34" charset="0"/>
              </a:rPr>
              <a:t>KKYDP Kırklareli İl Proje Yürütme Birimi Kırsal Kalkınma ve Örgütlenme Şubesi</a:t>
            </a:r>
          </a:p>
          <a:p>
            <a:pPr>
              <a:buFontTx/>
              <a:buChar char="-"/>
            </a:pPr>
            <a:endParaRPr lang="tr-TR" dirty="0"/>
          </a:p>
        </p:txBody>
      </p:sp>
      <p:sp>
        <p:nvSpPr>
          <p:cNvPr id="4" name="3 Altbilgi Yer Tutucusu">
            <a:extLst>
              <a:ext uri="{FF2B5EF4-FFF2-40B4-BE49-F238E27FC236}">
                <a16:creationId xmlns:a16="http://schemas.microsoft.com/office/drawing/2014/main" id="{3DC984C1-A3C3-48A3-8EAB-CDA22CCBC64D}"/>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5" name="Başlık 1">
            <a:extLst>
              <a:ext uri="{FF2B5EF4-FFF2-40B4-BE49-F238E27FC236}">
                <a16:creationId xmlns:a16="http://schemas.microsoft.com/office/drawing/2014/main" id="{F8549FDC-7F41-4F95-8E1C-475EC851E483}"/>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ÖNEMLİ AÇIKLAMALAR </a:t>
            </a:r>
          </a:p>
        </p:txBody>
      </p:sp>
    </p:spTree>
    <p:extLst>
      <p:ext uri="{BB962C8B-B14F-4D97-AF65-F5344CB8AC3E}">
        <p14:creationId xmlns:p14="http://schemas.microsoft.com/office/powerpoint/2010/main" val="4130767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7060BFFC-C136-4545-9FDE-181084651CFC}"/>
              </a:ext>
            </a:extLst>
          </p:cNvPr>
          <p:cNvSpPr txBox="1">
            <a:spLocks/>
          </p:cNvSpPr>
          <p:nvPr/>
        </p:nvSpPr>
        <p:spPr>
          <a:xfrm>
            <a:off x="685800" y="0"/>
            <a:ext cx="11506199" cy="785727"/>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lnSpc>
                <a:spcPct val="107000"/>
              </a:lnSpc>
              <a:spcAft>
                <a:spcPts val="800"/>
              </a:spcAft>
            </a:pPr>
            <a:r>
              <a:rPr lang="tr-TR" sz="24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TARIMSAL DESTEKLERDEN DİĞER DESTEK PROGRAMLARINA GEÇİŞİ SAĞLAYAN PROJE BAZLI TEŞVİK UYGULAMALARI </a:t>
            </a:r>
          </a:p>
        </p:txBody>
      </p:sp>
      <p:sp>
        <p:nvSpPr>
          <p:cNvPr id="7" name="3 Altbilgi Yer Tutucusu">
            <a:extLst>
              <a:ext uri="{FF2B5EF4-FFF2-40B4-BE49-F238E27FC236}">
                <a16:creationId xmlns:a16="http://schemas.microsoft.com/office/drawing/2014/main" id="{AD2FD415-DE8B-4480-BF50-E2740CB20711}"/>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pic>
        <p:nvPicPr>
          <p:cNvPr id="9" name="Resim 8">
            <a:extLst>
              <a:ext uri="{FF2B5EF4-FFF2-40B4-BE49-F238E27FC236}">
                <a16:creationId xmlns:a16="http://schemas.microsoft.com/office/drawing/2014/main" id="{EE2C83BB-05E7-404C-BC2A-8E0D924A60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524" y="785727"/>
            <a:ext cx="11420475" cy="5667659"/>
          </a:xfrm>
          <a:prstGeom prst="rect">
            <a:avLst/>
          </a:prstGeom>
        </p:spPr>
      </p:pic>
    </p:spTree>
    <p:extLst>
      <p:ext uri="{BB962C8B-B14F-4D97-AF65-F5344CB8AC3E}">
        <p14:creationId xmlns:p14="http://schemas.microsoft.com/office/powerpoint/2010/main" val="1763309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652400F-ADC4-4373-9E49-FBEA0C7D9B41}"/>
              </a:ext>
            </a:extLst>
          </p:cNvPr>
          <p:cNvSpPr>
            <a:spLocks noGrp="1"/>
          </p:cNvSpPr>
          <p:nvPr>
            <p:ph idx="1"/>
          </p:nvPr>
        </p:nvSpPr>
        <p:spPr/>
        <p:txBody>
          <a:bodyPr/>
          <a:lstStyle/>
          <a:p>
            <a:r>
              <a:rPr lang="tr-TR" sz="1600" dirty="0">
                <a:latin typeface="Calibri" panose="020F0502020204030204" pitchFamily="34" charset="0"/>
                <a:cs typeface="Calibri" panose="020F0502020204030204" pitchFamily="34" charset="0"/>
              </a:rPr>
              <a:t>A İş planı kapsamında 300.000 </a:t>
            </a:r>
            <a:r>
              <a:rPr lang="tr-TR" sz="1600" dirty="0" err="1">
                <a:latin typeface="Calibri" panose="020F0502020204030204" pitchFamily="34" charset="0"/>
                <a:cs typeface="Calibri" panose="020F0502020204030204" pitchFamily="34" charset="0"/>
              </a:rPr>
              <a:t>TL.’ye</a:t>
            </a:r>
            <a:r>
              <a:rPr lang="tr-TR" sz="1600" dirty="0">
                <a:latin typeface="Calibri" panose="020F0502020204030204" pitchFamily="34" charset="0"/>
                <a:cs typeface="Calibri" panose="020F0502020204030204" pitchFamily="34" charset="0"/>
              </a:rPr>
              <a:t> kadar bütçe içeren başvurular</a:t>
            </a:r>
          </a:p>
          <a:p>
            <a:r>
              <a:rPr lang="tr-TR" sz="1600" dirty="0">
                <a:latin typeface="Calibri" panose="020F0502020204030204" pitchFamily="34" charset="0"/>
                <a:cs typeface="Calibri" panose="020F0502020204030204" pitchFamily="34" charset="0"/>
              </a:rPr>
              <a:t>B İş planı kapsamında 20.000 TL. ile 600.000 TL. arası bütçe içeren başvurular</a:t>
            </a:r>
          </a:p>
          <a:p>
            <a:endParaRPr lang="tr-TR" dirty="0"/>
          </a:p>
          <a:p>
            <a:endParaRPr lang="tr-TR" dirty="0"/>
          </a:p>
          <a:p>
            <a:endParaRPr lang="tr-TR" sz="1600" dirty="0">
              <a:solidFill>
                <a:srgbClr val="0070C0"/>
              </a:solidFill>
            </a:endParaRPr>
          </a:p>
          <a:p>
            <a:r>
              <a:rPr lang="tr-TR" sz="1600" b="1" i="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Buradaki Tarımsal ürün yatırım konuları hemen hemen aynı konularla tarımsal yatırımlar bölümünde yer alıyor. Burada tek ayrıcı kriter üst limitler. Birinde 3.500.000 TL., diğerinde 600.000 TL.’</a:t>
            </a:r>
            <a:r>
              <a:rPr lang="tr-TR" sz="1600" b="1" i="1" dirty="0" err="1">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dir</a:t>
            </a:r>
            <a:r>
              <a:rPr lang="tr-TR" sz="1600" b="1" i="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a:t>
            </a:r>
            <a:endParaRPr lang="tr-TR" sz="1600" b="1" i="1" dirty="0">
              <a:solidFill>
                <a:srgbClr val="0070C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
        <p:nvSpPr>
          <p:cNvPr id="7" name="Başlık 1">
            <a:extLst>
              <a:ext uri="{FF2B5EF4-FFF2-40B4-BE49-F238E27FC236}">
                <a16:creationId xmlns:a16="http://schemas.microsoft.com/office/drawing/2014/main" id="{B8EE105F-8C2F-4AA7-A2B5-03992315C142}"/>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TARIMA DAYALI EKONOMİK ALTYAPI YATIRIMLAR</a:t>
            </a:r>
          </a:p>
          <a:p>
            <a:pPr algn="ctr"/>
            <a:r>
              <a:rPr lang="tr-TR" sz="2000" b="1" i="1" dirty="0">
                <a:solidFill>
                  <a:srgbClr val="7030A0"/>
                </a:solidFill>
                <a:effectLst>
                  <a:outerShdw blurRad="38100" dist="38100" dir="2700000" algn="tl">
                    <a:srgbClr val="000000">
                      <a:alpha val="43137"/>
                    </a:srgbClr>
                  </a:outerShdw>
                </a:effectLst>
              </a:rPr>
              <a:t>YATIRIM TUTARI VE DESTEKLEME ORANLARI</a:t>
            </a:r>
          </a:p>
        </p:txBody>
      </p:sp>
      <p:sp>
        <p:nvSpPr>
          <p:cNvPr id="8" name="3 Altbilgi Yer Tutucusu">
            <a:extLst>
              <a:ext uri="{FF2B5EF4-FFF2-40B4-BE49-F238E27FC236}">
                <a16:creationId xmlns:a16="http://schemas.microsoft.com/office/drawing/2014/main" id="{D486E21A-3DFA-4680-8E30-FAB5036970A5}"/>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Tree>
    <p:extLst>
      <p:ext uri="{BB962C8B-B14F-4D97-AF65-F5344CB8AC3E}">
        <p14:creationId xmlns:p14="http://schemas.microsoft.com/office/powerpoint/2010/main" val="428228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Altbilgi Yer Tutucusu">
            <a:extLst>
              <a:ext uri="{FF2B5EF4-FFF2-40B4-BE49-F238E27FC236}">
                <a16:creationId xmlns:a16="http://schemas.microsoft.com/office/drawing/2014/main" id="{3AC8089D-9DC8-441A-8569-AAB104E5FC6C}"/>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8436" name="Rectangle 3">
            <a:extLst>
              <a:ext uri="{FF2B5EF4-FFF2-40B4-BE49-F238E27FC236}">
                <a16:creationId xmlns:a16="http://schemas.microsoft.com/office/drawing/2014/main" id="{4226636B-7F2B-40D2-8D14-7D6820D6AC96}"/>
              </a:ext>
            </a:extLst>
          </p:cNvPr>
          <p:cNvSpPr>
            <a:spLocks noChangeArrowheads="1"/>
          </p:cNvSpPr>
          <p:nvPr/>
        </p:nvSpPr>
        <p:spPr bwMode="auto">
          <a:xfrm>
            <a:off x="1076325" y="920621"/>
            <a:ext cx="1044892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indent="35877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indent="0">
              <a:defRPr/>
            </a:pPr>
            <a:endParaRPr lang="tr-TR" sz="1600" b="1" i="1"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indent="0">
              <a:defRPr/>
            </a:pPr>
            <a:r>
              <a:rPr lang="tr-TR" sz="1600" b="1" i="1"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1-TARIMSAL ÜRÜNLERİN İŞLENMESİ, KURUTULMASI, DONDURULMASI, PAKETLENMESİ VE DEPOLANMASI</a:t>
            </a:r>
          </a:p>
          <a:p>
            <a:pPr marL="914400" lvl="4" indent="0">
              <a:defRPr/>
            </a:pPr>
            <a:r>
              <a:rPr lang="tr-TR" sz="1600" i="1" u="sng" dirty="0">
                <a:latin typeface="Calibri" panose="020F0502020204030204" pitchFamily="34" charset="0"/>
                <a:cs typeface="Calibri" panose="020F0502020204030204" pitchFamily="34" charset="0"/>
              </a:rPr>
              <a:t>A-Tıbbi ve Aromatik Bitkilerin İşlenmesi, Paketlenmesi ve Depolanması </a:t>
            </a:r>
          </a:p>
          <a:p>
            <a:pPr marL="914400" lvl="4" indent="0">
              <a:defRPr/>
            </a:pPr>
            <a:r>
              <a:rPr lang="tr-TR" sz="1600" i="1" u="sng" dirty="0">
                <a:latin typeface="Calibri" panose="020F0502020204030204" pitchFamily="34" charset="0"/>
                <a:cs typeface="Calibri" panose="020F0502020204030204" pitchFamily="34" charset="0"/>
              </a:rPr>
              <a:t>B-Bitkisel Ürünlerin İşlenmesi, Kurutulması, Dondurulması, Paketlenmesi ve Depolanması </a:t>
            </a:r>
          </a:p>
          <a:p>
            <a:pPr marL="914400" lvl="4" indent="0">
              <a:defRPr/>
            </a:pPr>
            <a:r>
              <a:rPr lang="tr-TR" sz="1600" i="1" u="sng" dirty="0">
                <a:latin typeface="Calibri" panose="020F0502020204030204" pitchFamily="34" charset="0"/>
                <a:cs typeface="Calibri" panose="020F0502020204030204" pitchFamily="34" charset="0"/>
              </a:rPr>
              <a:t>C-Hayvansal Ürünlerin İşlenmesi, Kurutulması, Dondurulması, Paketlenmesi ve Depolanması </a:t>
            </a:r>
          </a:p>
          <a:p>
            <a:pPr marL="914400" lvl="4" indent="0">
              <a:defRPr/>
            </a:pPr>
            <a:r>
              <a:rPr lang="tr-TR" sz="1600" i="1" u="sng" dirty="0">
                <a:latin typeface="Calibri" panose="020F0502020204030204" pitchFamily="34" charset="0"/>
                <a:cs typeface="Calibri" panose="020F0502020204030204" pitchFamily="34" charset="0"/>
              </a:rPr>
              <a:t>Ç-Çelik Silo ve Soğuk Hava Deposu </a:t>
            </a:r>
          </a:p>
          <a:p>
            <a:pPr indent="0">
              <a:defRPr/>
            </a:pPr>
            <a:r>
              <a:rPr lang="tr-TR" sz="1600" b="1" i="1"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2-TARIMSAL ÜRETİME YÖNELİK SABİT YATIRIMLAR</a:t>
            </a:r>
          </a:p>
          <a:p>
            <a:pPr marL="914400" lvl="4" indent="0">
              <a:defRPr/>
            </a:pPr>
            <a:r>
              <a:rPr lang="tr-TR" sz="1600" i="1" u="sng" dirty="0">
                <a:latin typeface="Calibri" panose="020F0502020204030204" pitchFamily="34" charset="0"/>
                <a:cs typeface="Calibri" panose="020F0502020204030204" pitchFamily="34" charset="0"/>
              </a:rPr>
              <a:t>A-Modern Yeni Seralar</a:t>
            </a:r>
            <a:endParaRPr lang="tr-TR" sz="1600" dirty="0">
              <a:latin typeface="Calibri" panose="020F0502020204030204" pitchFamily="34" charset="0"/>
              <a:cs typeface="Calibri" panose="020F0502020204030204" pitchFamily="34" charset="0"/>
            </a:endParaRPr>
          </a:p>
          <a:p>
            <a:pPr lvl="2">
              <a:defRPr/>
            </a:pPr>
            <a:r>
              <a:rPr lang="tr-TR" sz="1600" i="1" u="sng" dirty="0">
                <a:latin typeface="Calibri" panose="020F0502020204030204" pitchFamily="34" charset="0"/>
                <a:cs typeface="Calibri" panose="020F0502020204030204" pitchFamily="34" charset="0"/>
              </a:rPr>
              <a:t>B-Büyükbaş İçin Sabit Yatırımlar </a:t>
            </a:r>
            <a:r>
              <a:rPr lang="tr-TR" sz="1600" i="1" dirty="0">
                <a:latin typeface="Calibri" panose="020F0502020204030204" pitchFamily="34" charset="0"/>
                <a:cs typeface="Calibri" panose="020F0502020204030204" pitchFamily="34" charset="0"/>
              </a:rPr>
              <a:t> (</a:t>
            </a:r>
            <a:r>
              <a:rPr lang="tr-TR" sz="1600" dirty="0">
                <a:latin typeface="Calibri" panose="020F0502020204030204" pitchFamily="34" charset="0"/>
                <a:cs typeface="Calibri" panose="020F0502020204030204" pitchFamily="34" charset="0"/>
              </a:rPr>
              <a:t>Etçi ve Sütçü Damızlıklar (Sığır/Manda) ve Besiler) </a:t>
            </a:r>
          </a:p>
          <a:p>
            <a:pPr lvl="2">
              <a:defRPr/>
            </a:pPr>
            <a:r>
              <a:rPr lang="tr-TR" sz="1600" i="1" u="sng" dirty="0">
                <a:latin typeface="Calibri" panose="020F0502020204030204" pitchFamily="34" charset="0"/>
                <a:cs typeface="Calibri" panose="020F0502020204030204" pitchFamily="34" charset="0"/>
              </a:rPr>
              <a:t>C- Küçükbaş İçin Sabit Yatırımlar </a:t>
            </a:r>
            <a:r>
              <a:rPr lang="tr-TR" sz="1600" dirty="0">
                <a:latin typeface="Calibri" panose="020F0502020204030204" pitchFamily="34" charset="0"/>
                <a:cs typeface="Calibri" panose="020F0502020204030204" pitchFamily="34" charset="0"/>
              </a:rPr>
              <a:t> Et (Koyun/Keçi) /  Süt (Koyun/Keçi) </a:t>
            </a:r>
          </a:p>
          <a:p>
            <a:pPr lvl="2">
              <a:defRPr/>
            </a:pPr>
            <a:r>
              <a:rPr lang="tr-TR" sz="1600" i="1" u="sng" dirty="0">
                <a:latin typeface="Calibri" panose="020F0502020204030204" pitchFamily="34" charset="0"/>
                <a:cs typeface="Calibri" panose="020F0502020204030204" pitchFamily="34" charset="0"/>
              </a:rPr>
              <a:t>Ç- Kanatlı Yetiştiriciliği İçin Sabit Yatırımlar  </a:t>
            </a:r>
            <a:r>
              <a:rPr lang="tr-TR" sz="1600" dirty="0">
                <a:latin typeface="Calibri" panose="020F0502020204030204" pitchFamily="34" charset="0"/>
                <a:cs typeface="Calibri" panose="020F0502020204030204" pitchFamily="34" charset="0"/>
              </a:rPr>
              <a:t> Et (Hindi/Kaz) </a:t>
            </a:r>
          </a:p>
          <a:p>
            <a:pPr lvl="2">
              <a:defRPr/>
            </a:pPr>
            <a:r>
              <a:rPr lang="tr-TR" sz="1600" i="1" u="sng" dirty="0">
                <a:latin typeface="Calibri" panose="020F0502020204030204" pitchFamily="34" charset="0"/>
                <a:cs typeface="Calibri" panose="020F0502020204030204" pitchFamily="34" charset="0"/>
              </a:rPr>
              <a:t>D-Kültür Mantarı Üretimine Yönelik Sabit Yatırımlar</a:t>
            </a:r>
            <a:endParaRPr lang="tr-TR" sz="1600" dirty="0">
              <a:latin typeface="Calibri" panose="020F0502020204030204" pitchFamily="34" charset="0"/>
              <a:cs typeface="Calibri" panose="020F0502020204030204" pitchFamily="34" charset="0"/>
            </a:endParaRPr>
          </a:p>
          <a:p>
            <a:pPr lvl="2">
              <a:defRPr/>
            </a:pPr>
            <a:r>
              <a:rPr lang="tr-TR" sz="1600" i="1" u="sng" dirty="0">
                <a:latin typeface="Calibri" panose="020F0502020204030204" pitchFamily="34" charset="0"/>
                <a:cs typeface="Calibri" panose="020F0502020204030204" pitchFamily="34" charset="0"/>
              </a:rPr>
              <a:t>E- Büyükbaş ve Küçükbaş Hayvan Kesimhaneleri</a:t>
            </a:r>
            <a:endParaRPr lang="tr-TR" sz="1600" dirty="0">
              <a:latin typeface="Calibri" panose="020F0502020204030204" pitchFamily="34" charset="0"/>
              <a:cs typeface="Calibri" panose="020F0502020204030204" pitchFamily="34" charset="0"/>
            </a:endParaRPr>
          </a:p>
          <a:p>
            <a:pPr lvl="2">
              <a:defRPr/>
            </a:pPr>
            <a:r>
              <a:rPr lang="tr-TR" sz="1600" i="1" u="sng" dirty="0">
                <a:latin typeface="Calibri" panose="020F0502020204030204" pitchFamily="34" charset="0"/>
                <a:cs typeface="Calibri" panose="020F0502020204030204" pitchFamily="34" charset="0"/>
              </a:rPr>
              <a:t>F-Kanatlı Kesimhaneleri</a:t>
            </a:r>
          </a:p>
          <a:p>
            <a:pPr marL="0" lvl="2" algn="just">
              <a:defRPr/>
            </a:pPr>
            <a:r>
              <a:rPr lang="tr-TR" sz="1600" b="1" i="1"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3-YENİLENEBİLİR ENERJİ ÜRETİM TESİSLERİ</a:t>
            </a:r>
            <a:r>
              <a:rPr lang="tr-TR" sz="1600" dirty="0">
                <a:latin typeface="Calibri" panose="020F0502020204030204" pitchFamily="34" charset="0"/>
                <a:cs typeface="Calibri" panose="020F0502020204030204" pitchFamily="34" charset="0"/>
              </a:rPr>
              <a:t> (jeotermal, biyogaz, güneş ve rüzgâr)</a:t>
            </a:r>
          </a:p>
          <a:p>
            <a:pPr marL="0" lvl="2" algn="just">
              <a:defRPr/>
            </a:pPr>
            <a:r>
              <a:rPr lang="tr-TR" sz="1600" b="1" i="1"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4-SU ÜRÜNLERİ YETİŞTİRİCİLİĞİ 	</a:t>
            </a:r>
          </a:p>
          <a:p>
            <a:pPr marL="914400" lvl="4" indent="0">
              <a:defRPr/>
            </a:pPr>
            <a:r>
              <a:rPr lang="tr-TR" sz="1600" i="1" u="sng" dirty="0">
                <a:latin typeface="Calibri" panose="020F0502020204030204" pitchFamily="34" charset="0"/>
                <a:cs typeface="Calibri" panose="020F0502020204030204" pitchFamily="34" charset="0"/>
              </a:rPr>
              <a:t>A-Denizlerde Yetiştiricilik </a:t>
            </a:r>
          </a:p>
          <a:p>
            <a:pPr marL="914400" lvl="4" indent="0">
              <a:defRPr/>
            </a:pPr>
            <a:r>
              <a:rPr lang="tr-TR" sz="1600" i="1" u="sng" dirty="0">
                <a:latin typeface="Calibri" panose="020F0502020204030204" pitchFamily="34" charset="0"/>
                <a:cs typeface="Calibri" panose="020F0502020204030204" pitchFamily="34" charset="0"/>
              </a:rPr>
              <a:t>B-İç Sularda Yetiştiricilik        </a:t>
            </a:r>
          </a:p>
          <a:p>
            <a:pPr indent="0">
              <a:defRPr/>
            </a:pPr>
            <a:r>
              <a:rPr lang="tr-TR" sz="1600" b="1" i="1"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5-HAYVANSAL VE BİTKİSEL ORİJİNLİ GÜBRE İŞLENMESİ, PAKETLENMESİ VE DEPOLANMASI YATIRIMLARI</a:t>
            </a:r>
          </a:p>
          <a:p>
            <a:pPr indent="0">
              <a:defRPr/>
            </a:pPr>
            <a:endParaRPr lang="tr-TR" sz="1600" i="1"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6" name="Başlık 1">
            <a:extLst>
              <a:ext uri="{FF2B5EF4-FFF2-40B4-BE49-F238E27FC236}">
                <a16:creationId xmlns:a16="http://schemas.microsoft.com/office/drawing/2014/main" id="{EFACE36F-7DFD-4B07-A9F0-DFDF2648CB45}"/>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533FB112-F038-48E8-B666-9C9D1CE0C1EE}"/>
              </a:ext>
            </a:extLst>
          </p:cNvPr>
          <p:cNvSpPr/>
          <p:nvPr/>
        </p:nvSpPr>
        <p:spPr>
          <a:xfrm>
            <a:off x="1047750" y="908051"/>
            <a:ext cx="10477499" cy="3877985"/>
          </a:xfrm>
          <a:prstGeom prst="rect">
            <a:avLst/>
          </a:prstGeom>
        </p:spPr>
        <p:txBody>
          <a:bodyPr wrap="square">
            <a:spAutoFit/>
          </a:bodyPr>
          <a:lstStyle/>
          <a:p>
            <a:pPr algn="just">
              <a:defRPr/>
            </a:pP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A-MODERN </a:t>
            </a: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SERALARIN YAPIMI </a:t>
            </a:r>
          </a:p>
          <a:p>
            <a:pPr algn="just">
              <a:defRPr/>
            </a:pPr>
            <a:endPar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defRPr/>
            </a:pPr>
            <a:r>
              <a:rPr lang="tr-TR" sz="1400" dirty="0">
                <a:latin typeface="Calibri" panose="020F0502020204030204" pitchFamily="34" charset="0"/>
                <a:cs typeface="Calibri" panose="020F0502020204030204" pitchFamily="34" charset="0"/>
              </a:rPr>
              <a:t>Tarımsal ürünlerin üretilmesine yönelik iklimlendirme (ısıtma-soğutma-</a:t>
            </a:r>
            <a:r>
              <a:rPr lang="tr-TR" sz="1400" dirty="0" err="1">
                <a:latin typeface="Calibri" panose="020F0502020204030204" pitchFamily="34" charset="0"/>
                <a:cs typeface="Calibri" panose="020F0502020204030204" pitchFamily="34" charset="0"/>
              </a:rPr>
              <a:t>sisleme</a:t>
            </a:r>
            <a:r>
              <a:rPr lang="tr-TR" sz="1400" dirty="0">
                <a:latin typeface="Calibri" panose="020F0502020204030204" pitchFamily="34" charset="0"/>
                <a:cs typeface="Calibri" panose="020F0502020204030204" pitchFamily="34" charset="0"/>
              </a:rPr>
              <a:t> vb.) sulama ve gübreleme sistemine sahip modern seralar.</a:t>
            </a:r>
          </a:p>
          <a:p>
            <a:pPr algn="just">
              <a:defRPr/>
            </a:pPr>
            <a:endParaRPr lang="tr-TR" sz="1400" dirty="0">
              <a:latin typeface="Calibri" panose="020F0502020204030204" pitchFamily="34" charset="0"/>
              <a:cs typeface="Calibri" panose="020F0502020204030204" pitchFamily="34" charset="0"/>
            </a:endParaRP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İklimlendirme, sulama ve gübreleme sistemli modern yeni seraların yapımı ile mevcut seralar için teknoloji yenileme ve/veya modernizasyon konularında; iklimlendirme, sulama ve gübreleme sistemi ile yenilenebilir enerji kullanımına yönelik başvuru yapılabilir. </a:t>
            </a:r>
          </a:p>
          <a:p>
            <a:pPr marL="742950" lvl="2"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Yeni seralar en az üç dekar olarak projelendirilmelidir.</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Seralarda yenilenebilir enerji projede yer alacak ise Tesis/Proje Elektrik piyasasında lisanssız elektrik üretimine ilişkin yürürlükte olan yönetmelik hükümlerine göre projelendirilmelidir. yatırımcıların Hibe sözleşmesi öncesi bağlantı anlaşmasını hibe sözleşmesi ekinde il müdürlüğüne sunması şarttır.</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Sera yatırımlarında, yenilenebilir enerji olarak güneş ve rüzgâr enerjisi kullanacak tesisin kurulu gücü üzerinden hesaplanan yıllık enerji ihtiyacının en az %51 ini en fazla % 110 unu karşılayacak şekilde projelendirilmesi gerekmektedir. % 110 oranının dışında kalan kısımlar ayni katkı olarak karşılanmalıdır.</a:t>
            </a:r>
          </a:p>
          <a:p>
            <a:pPr marL="742950" lvl="1" indent="-285750" algn="just">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Sera tesisleri için Tamamlama ve Kapasite Artırımı için hibe başvurusu yapılamaz</a:t>
            </a:r>
          </a:p>
          <a:p>
            <a:pPr marL="742950" lvl="1" indent="-285750" algn="just">
              <a:buFont typeface="Wingdings" panose="05000000000000000000" pitchFamily="2" charset="2"/>
              <a:buChar char="Ø"/>
              <a:defRPr/>
            </a:pPr>
            <a:endParaRPr lang="tr-TR" sz="1400" dirty="0">
              <a:latin typeface="Calibri" panose="020F0502020204030204" pitchFamily="34" charset="0"/>
              <a:cs typeface="Calibri" panose="020F0502020204030204" pitchFamily="34" charset="0"/>
            </a:endParaRPr>
          </a:p>
          <a:p>
            <a:pPr>
              <a:defRPr/>
            </a:pPr>
            <a:endParaRPr lang="tr-TR" altLang="tr-TR" sz="1400" dirty="0">
              <a:latin typeface="Calibri" panose="020F0502020204030204" pitchFamily="34" charset="0"/>
              <a:cs typeface="Calibri" panose="020F0502020204030204" pitchFamily="34" charset="0"/>
            </a:endParaRPr>
          </a:p>
        </p:txBody>
      </p:sp>
      <p:sp>
        <p:nvSpPr>
          <p:cNvPr id="8" name="3 Altbilgi Yer Tutucusu">
            <a:extLst>
              <a:ext uri="{FF2B5EF4-FFF2-40B4-BE49-F238E27FC236}">
                <a16:creationId xmlns:a16="http://schemas.microsoft.com/office/drawing/2014/main" id="{2AB0DC34-3104-47DB-8394-8EEC2057551B}"/>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1" name="Başlık 1">
            <a:extLst>
              <a:ext uri="{FF2B5EF4-FFF2-40B4-BE49-F238E27FC236}">
                <a16:creationId xmlns:a16="http://schemas.microsoft.com/office/drawing/2014/main" id="{D576C79D-812A-4393-AD54-9332FE58668A}"/>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TARIMSAL ÜRETİME YÖNELİK SABİT YATIRIMLAR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Dikdörtgen 1">
            <a:extLst>
              <a:ext uri="{FF2B5EF4-FFF2-40B4-BE49-F238E27FC236}">
                <a16:creationId xmlns:a16="http://schemas.microsoft.com/office/drawing/2014/main" id="{921C19FF-11D1-4FD8-98C9-1F997EF3D52A}"/>
              </a:ext>
            </a:extLst>
          </p:cNvPr>
          <p:cNvSpPr>
            <a:spLocks noChangeArrowheads="1"/>
          </p:cNvSpPr>
          <p:nvPr/>
        </p:nvSpPr>
        <p:spPr bwMode="auto">
          <a:xfrm>
            <a:off x="1076325" y="1427164"/>
            <a:ext cx="1042035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tr-TR" altLang="tr-TR" sz="1400" dirty="0">
                <a:latin typeface="Calibri" panose="020F0502020204030204" pitchFamily="34" charset="0"/>
                <a:cs typeface="Calibri" panose="020F0502020204030204" pitchFamily="34" charset="0"/>
              </a:rPr>
              <a:t> </a:t>
            </a:r>
          </a:p>
          <a:p>
            <a:pPr>
              <a:defRPr/>
            </a:pPr>
            <a:r>
              <a:rPr lang="tr-TR" sz="1600" b="1" i="1" dirty="0">
                <a:solidFill>
                  <a:srgbClr val="0070C0"/>
                </a:solidFill>
                <a:latin typeface="Calibri" panose="020F0502020204030204" pitchFamily="34" charset="0"/>
                <a:cs typeface="Calibri" panose="020F0502020204030204" pitchFamily="34" charset="0"/>
              </a:rPr>
              <a:t>Modern sera başvurularında yeni tesisler için dekar başı maliyet (YEÜ maliyeti hariç);</a:t>
            </a:r>
            <a:endParaRPr lang="tr-TR" b="1" i="1" dirty="0">
              <a:solidFill>
                <a:srgbClr val="0070C0"/>
              </a:solidFill>
              <a:latin typeface="Calibri" panose="020F0502020204030204" pitchFamily="34" charset="0"/>
              <a:cs typeface="Calibri" panose="020F0502020204030204" pitchFamily="34" charset="0"/>
            </a:endParaRPr>
          </a:p>
          <a:p>
            <a:pPr>
              <a:defRPr/>
            </a:pPr>
            <a:endParaRPr lang="tr-TR" altLang="tr-TR" sz="1400" dirty="0">
              <a:latin typeface="Calibri" panose="020F0502020204030204" pitchFamily="34" charset="0"/>
              <a:cs typeface="Calibri" panose="020F0502020204030204" pitchFamily="34" charset="0"/>
            </a:endParaRPr>
          </a:p>
          <a:p>
            <a:pPr>
              <a:defRPr/>
            </a:pPr>
            <a:endParaRPr lang="tr-TR" altLang="tr-TR" sz="1400" dirty="0">
              <a:latin typeface="Calibri" panose="020F0502020204030204" pitchFamily="34" charset="0"/>
              <a:cs typeface="Calibri" panose="020F0502020204030204" pitchFamily="34" charset="0"/>
            </a:endParaRPr>
          </a:p>
          <a:p>
            <a:pPr marL="1028700" lvl="1">
              <a:buFont typeface="Wingdings" panose="05000000000000000000" pitchFamily="2" charset="2"/>
              <a:buChar char="Ø"/>
              <a:defRPr/>
            </a:pPr>
            <a:r>
              <a:rPr lang="sv-SE" altLang="tr-TR" sz="1400" dirty="0">
                <a:latin typeface="Calibri" panose="020F0502020204030204" pitchFamily="34" charset="0"/>
                <a:cs typeface="Calibri" panose="020F0502020204030204" pitchFamily="34" charset="0"/>
              </a:rPr>
              <a:t>Topraklı seralarda en fazla 210.000 TL/daa </a:t>
            </a:r>
          </a:p>
          <a:p>
            <a:pPr marL="1028700" lvl="1">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Topraksız seralarda en fazla 250.000 TL/</a:t>
            </a:r>
            <a:r>
              <a:rPr lang="tr-TR" altLang="tr-TR" sz="1400" dirty="0" err="1">
                <a:latin typeface="Calibri" panose="020F0502020204030204" pitchFamily="34" charset="0"/>
                <a:cs typeface="Calibri" panose="020F0502020204030204" pitchFamily="34" charset="0"/>
              </a:rPr>
              <a:t>daa</a:t>
            </a:r>
            <a:r>
              <a:rPr lang="tr-TR" altLang="tr-TR" sz="1400" dirty="0">
                <a:latin typeface="Calibri" panose="020F0502020204030204" pitchFamily="34" charset="0"/>
                <a:cs typeface="Calibri" panose="020F0502020204030204" pitchFamily="34" charset="0"/>
              </a:rPr>
              <a:t> </a:t>
            </a:r>
          </a:p>
          <a:p>
            <a:pPr marL="1028700" lvl="1">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Topraksız, </a:t>
            </a:r>
            <a:r>
              <a:rPr lang="tr-TR" altLang="tr-TR" sz="1400" dirty="0" err="1">
                <a:latin typeface="Calibri" panose="020F0502020204030204" pitchFamily="34" charset="0"/>
                <a:cs typeface="Calibri" panose="020F0502020204030204" pitchFamily="34" charset="0"/>
              </a:rPr>
              <a:t>sislemeli</a:t>
            </a:r>
            <a:r>
              <a:rPr lang="tr-TR" altLang="tr-TR" sz="1400" dirty="0">
                <a:latin typeface="Calibri" panose="020F0502020204030204" pitchFamily="34" charset="0"/>
                <a:cs typeface="Calibri" panose="020F0502020204030204" pitchFamily="34" charset="0"/>
              </a:rPr>
              <a:t>, cam seralarda en fazla 290.000 TL/</a:t>
            </a:r>
            <a:r>
              <a:rPr lang="tr-TR" altLang="tr-TR" sz="1400" dirty="0" err="1">
                <a:latin typeface="Calibri" panose="020F0502020204030204" pitchFamily="34" charset="0"/>
                <a:cs typeface="Calibri" panose="020F0502020204030204" pitchFamily="34" charset="0"/>
              </a:rPr>
              <a:t>daa</a:t>
            </a:r>
            <a:r>
              <a:rPr lang="tr-TR" altLang="tr-TR" sz="1400" dirty="0">
                <a:latin typeface="Calibri" panose="020F0502020204030204" pitchFamily="34" charset="0"/>
                <a:cs typeface="Calibri" panose="020F0502020204030204" pitchFamily="34" charset="0"/>
              </a:rPr>
              <a:t> </a:t>
            </a:r>
          </a:p>
          <a:p>
            <a:pPr marL="1028700" lvl="1">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Topraksız, </a:t>
            </a:r>
            <a:r>
              <a:rPr lang="tr-TR" altLang="tr-TR" sz="1400" dirty="0" err="1">
                <a:latin typeface="Calibri" panose="020F0502020204030204" pitchFamily="34" charset="0"/>
                <a:cs typeface="Calibri" panose="020F0502020204030204" pitchFamily="34" charset="0"/>
              </a:rPr>
              <a:t>sislemeli</a:t>
            </a:r>
            <a:r>
              <a:rPr lang="tr-TR" altLang="tr-TR" sz="1400" dirty="0">
                <a:latin typeface="Calibri" panose="020F0502020204030204" pitchFamily="34" charset="0"/>
                <a:cs typeface="Calibri" panose="020F0502020204030204" pitchFamily="34" charset="0"/>
              </a:rPr>
              <a:t> ve su kültürü (</a:t>
            </a:r>
            <a:r>
              <a:rPr lang="tr-TR" altLang="tr-TR" sz="1400" dirty="0" err="1">
                <a:latin typeface="Calibri" panose="020F0502020204030204" pitchFamily="34" charset="0"/>
                <a:cs typeface="Calibri" panose="020F0502020204030204" pitchFamily="34" charset="0"/>
              </a:rPr>
              <a:t>Hidroponik</a:t>
            </a:r>
            <a:r>
              <a:rPr lang="tr-TR" altLang="tr-TR" sz="1400" dirty="0">
                <a:latin typeface="Calibri" panose="020F0502020204030204" pitchFamily="34" charset="0"/>
                <a:cs typeface="Calibri" panose="020F0502020204030204" pitchFamily="34" charset="0"/>
              </a:rPr>
              <a:t>) kullanan seralarda örtü malzemesine bakılmaksızın en fazla 330.000 TL/</a:t>
            </a:r>
            <a:r>
              <a:rPr lang="tr-TR" altLang="tr-TR" sz="1400" dirty="0" err="1">
                <a:latin typeface="Calibri" panose="020F0502020204030204" pitchFamily="34" charset="0"/>
                <a:cs typeface="Calibri" panose="020F0502020204030204" pitchFamily="34" charset="0"/>
              </a:rPr>
              <a:t>daa</a:t>
            </a:r>
            <a:r>
              <a:rPr lang="tr-TR" altLang="tr-TR" sz="1400" dirty="0">
                <a:latin typeface="Calibri" panose="020F0502020204030204" pitchFamily="34" charset="0"/>
                <a:cs typeface="Calibri" panose="020F0502020204030204" pitchFamily="34" charset="0"/>
              </a:rPr>
              <a:t> olmalıdır. </a:t>
            </a:r>
          </a:p>
          <a:p>
            <a:pPr>
              <a:defRPr/>
            </a:pPr>
            <a:endParaRPr lang="tr-TR" altLang="tr-TR" sz="1400" dirty="0">
              <a:latin typeface="Calibri" panose="020F0502020204030204" pitchFamily="34" charset="0"/>
              <a:cs typeface="Calibri" panose="020F0502020204030204" pitchFamily="34" charset="0"/>
            </a:endParaRPr>
          </a:p>
          <a:p>
            <a:pPr>
              <a:defRPr/>
            </a:pPr>
            <a:r>
              <a:rPr lang="tr-TR" altLang="tr-TR" sz="1400" dirty="0">
                <a:latin typeface="Calibri" panose="020F0502020204030204" pitchFamily="34" charset="0"/>
                <a:cs typeface="Calibri" panose="020F0502020204030204" pitchFamily="34" charset="0"/>
              </a:rPr>
              <a:t>   </a:t>
            </a:r>
          </a:p>
          <a:p>
            <a:pPr algn="just">
              <a:defRPr/>
            </a:pPr>
            <a:r>
              <a:rPr lang="tr-TR" altLang="tr-TR" sz="1400" dirty="0">
                <a:latin typeface="Calibri" panose="020F0502020204030204" pitchFamily="34" charset="0"/>
                <a:cs typeface="Calibri" panose="020F0502020204030204" pitchFamily="34" charset="0"/>
              </a:rPr>
              <a:t>Modern sera başvurularında teknoloji yenileme ve/veya modernizasyon kapsamında sadece YEÜ veya sulama, gübreleme, havalandırma, iklimlendirme vb. konularında proje sunulabilir. Ancak, bu projelerde yenilenebilir enerji kullanımının hibeye esas proje giderleri kısmında </a:t>
            </a:r>
            <a:r>
              <a:rPr lang="tr-TR" altLang="tr-TR" sz="1400" dirty="0" err="1">
                <a:latin typeface="Calibri" panose="020F0502020204030204" pitchFamily="34" charset="0"/>
                <a:cs typeface="Calibri" panose="020F0502020204030204" pitchFamily="34" charset="0"/>
              </a:rPr>
              <a:t>bütçelendirilmiş</a:t>
            </a:r>
            <a:r>
              <a:rPr lang="tr-TR" altLang="tr-TR" sz="1400" dirty="0">
                <a:latin typeface="Calibri" panose="020F0502020204030204" pitchFamily="34" charset="0"/>
                <a:cs typeface="Calibri" panose="020F0502020204030204" pitchFamily="34" charset="0"/>
              </a:rPr>
              <a:t> olması ön koşuldur. Bu durumda, dekar başı maliyet, yukarıdaki rakamların en fazla %35’ine, yenilenebilir enerji üretiminin tek başına projelendirilmesi halinde ise %25’ine kadar </a:t>
            </a:r>
            <a:r>
              <a:rPr lang="tr-TR" altLang="tr-TR" sz="1400" dirty="0" err="1">
                <a:latin typeface="Calibri" panose="020F0502020204030204" pitchFamily="34" charset="0"/>
                <a:cs typeface="Calibri" panose="020F0502020204030204" pitchFamily="34" charset="0"/>
              </a:rPr>
              <a:t>bütçelendirilmelidir</a:t>
            </a:r>
            <a:r>
              <a:rPr lang="tr-TR" altLang="tr-TR" sz="1400" dirty="0">
                <a:latin typeface="Calibri" panose="020F0502020204030204" pitchFamily="34" charset="0"/>
                <a:cs typeface="Calibri" panose="020F0502020204030204" pitchFamily="34" charset="0"/>
              </a:rPr>
              <a:t>. </a:t>
            </a:r>
          </a:p>
          <a:p>
            <a:pPr algn="just">
              <a:defRPr/>
            </a:pPr>
            <a:endParaRPr lang="tr-TR" altLang="tr-TR" sz="1400" dirty="0">
              <a:latin typeface="Calibri" panose="020F0502020204030204" pitchFamily="34" charset="0"/>
              <a:cs typeface="Calibri" panose="020F0502020204030204" pitchFamily="34" charset="0"/>
            </a:endParaRPr>
          </a:p>
          <a:p>
            <a:pPr algn="just">
              <a:defRPr/>
            </a:pPr>
            <a:endParaRPr lang="tr-TR" altLang="tr-TR" sz="1400" dirty="0">
              <a:latin typeface="Calibri" panose="020F0502020204030204" pitchFamily="34" charset="0"/>
              <a:cs typeface="Calibri" panose="020F0502020204030204" pitchFamily="34" charset="0"/>
            </a:endParaRPr>
          </a:p>
        </p:txBody>
      </p:sp>
      <p:sp>
        <p:nvSpPr>
          <p:cNvPr id="9" name="3 Altbilgi Yer Tutucusu">
            <a:extLst>
              <a:ext uri="{FF2B5EF4-FFF2-40B4-BE49-F238E27FC236}">
                <a16:creationId xmlns:a16="http://schemas.microsoft.com/office/drawing/2014/main" id="{27E1B9C3-B2C9-4637-9E97-54AB602D49C2}"/>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2" name="Başlık 1">
            <a:extLst>
              <a:ext uri="{FF2B5EF4-FFF2-40B4-BE49-F238E27FC236}">
                <a16:creationId xmlns:a16="http://schemas.microsoft.com/office/drawing/2014/main" id="{7C2BF1E6-8A68-4513-B159-620F1E889B06}"/>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TARIMSAL ÜRETİME YÖNELİK SABİT YATIRIMLAR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63385249-321B-44B4-AC17-51B7FE898B3B}"/>
              </a:ext>
            </a:extLst>
          </p:cNvPr>
          <p:cNvSpPr/>
          <p:nvPr/>
        </p:nvSpPr>
        <p:spPr>
          <a:xfrm>
            <a:off x="1038225" y="1067296"/>
            <a:ext cx="10467975" cy="5386090"/>
          </a:xfrm>
          <a:prstGeom prst="rect">
            <a:avLst/>
          </a:prstGeom>
        </p:spPr>
        <p:txBody>
          <a:bodyPr wrap="square">
            <a:spAutoFit/>
          </a:bodyPr>
          <a:lstStyle/>
          <a:p>
            <a:pPr algn="just">
              <a:defRPr/>
            </a:pPr>
            <a:r>
              <a:rPr lang="tr-TR" b="1" i="1" u="sng"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B-BÜYÜKBAŞ HAYVANCILIK YATIRIMLARI:</a:t>
            </a:r>
          </a:p>
          <a:p>
            <a:pPr>
              <a:defRPr/>
            </a:pPr>
            <a:r>
              <a:rPr lang="tr-TR" sz="1400" dirty="0">
                <a:latin typeface="Calibri" panose="020F0502020204030204" pitchFamily="34" charset="0"/>
                <a:cs typeface="Calibri" panose="020F0502020204030204" pitchFamily="34" charset="0"/>
              </a:rPr>
              <a:t>    </a:t>
            </a:r>
            <a:r>
              <a:rPr lang="tr-TR" sz="1400" b="1" u="sng" dirty="0">
                <a:latin typeface="Calibri" panose="020F0502020204030204" pitchFamily="34" charset="0"/>
                <a:cs typeface="Calibri" panose="020F0502020204030204" pitchFamily="34" charset="0"/>
              </a:rPr>
              <a:t>Damızlık ( Süt Veya Et) Sığır</a:t>
            </a:r>
            <a:r>
              <a:rPr lang="tr-TR" sz="1400" dirty="0">
                <a:latin typeface="Calibri" panose="020F0502020204030204" pitchFamily="34" charset="0"/>
                <a:cs typeface="Calibri" panose="020F0502020204030204" pitchFamily="34" charset="0"/>
              </a:rPr>
              <a:t>:   </a:t>
            </a:r>
            <a:r>
              <a:rPr lang="tr-TR" sz="1400" dirty="0">
                <a:solidFill>
                  <a:srgbClr val="FF3300"/>
                </a:solidFill>
                <a:latin typeface="Calibri" panose="020F0502020204030204" pitchFamily="34" charset="0"/>
                <a:cs typeface="Calibri" panose="020F0502020204030204" pitchFamily="34" charset="0"/>
              </a:rPr>
              <a:t>en az 50 baş </a:t>
            </a:r>
            <a:r>
              <a:rPr lang="tr-TR" sz="1400" dirty="0">
                <a:latin typeface="Calibri" panose="020F0502020204030204" pitchFamily="34" charset="0"/>
                <a:cs typeface="Calibri" panose="020F0502020204030204" pitchFamily="34" charset="0"/>
              </a:rPr>
              <a:t>kapasiteli tesis, </a:t>
            </a:r>
          </a:p>
          <a:p>
            <a:pPr>
              <a:defRPr/>
            </a:pPr>
            <a:r>
              <a:rPr lang="tr-TR" sz="1400" b="1" dirty="0">
                <a:latin typeface="Calibri" panose="020F0502020204030204" pitchFamily="34" charset="0"/>
                <a:cs typeface="Calibri" panose="020F0502020204030204" pitchFamily="34" charset="0"/>
              </a:rPr>
              <a:t>    </a:t>
            </a:r>
            <a:r>
              <a:rPr lang="tr-TR" sz="1400" b="1" u="sng" dirty="0">
                <a:latin typeface="Calibri" panose="020F0502020204030204" pitchFamily="34" charset="0"/>
                <a:cs typeface="Calibri" panose="020F0502020204030204" pitchFamily="34" charset="0"/>
              </a:rPr>
              <a:t>Damızlık Manda Yetiştiriciliği</a:t>
            </a:r>
            <a:r>
              <a:rPr lang="tr-TR" sz="1400" dirty="0">
                <a:latin typeface="Calibri" panose="020F0502020204030204" pitchFamily="34" charset="0"/>
                <a:cs typeface="Calibri" panose="020F0502020204030204" pitchFamily="34" charset="0"/>
              </a:rPr>
              <a:t>: </a:t>
            </a:r>
            <a:r>
              <a:rPr lang="tr-TR" sz="1400" dirty="0">
                <a:solidFill>
                  <a:srgbClr val="FF0000"/>
                </a:solidFill>
                <a:latin typeface="Calibri" panose="020F0502020204030204" pitchFamily="34" charset="0"/>
                <a:cs typeface="Calibri" panose="020F0502020204030204" pitchFamily="34" charset="0"/>
              </a:rPr>
              <a:t>e</a:t>
            </a:r>
            <a:r>
              <a:rPr lang="tr-TR" sz="1400" dirty="0">
                <a:solidFill>
                  <a:srgbClr val="FF3300"/>
                </a:solidFill>
                <a:latin typeface="Calibri" panose="020F0502020204030204" pitchFamily="34" charset="0"/>
                <a:cs typeface="Calibri" panose="020F0502020204030204" pitchFamily="34" charset="0"/>
              </a:rPr>
              <a:t>n az 50 baş </a:t>
            </a:r>
            <a:r>
              <a:rPr lang="tr-TR" sz="1400" dirty="0">
                <a:latin typeface="Calibri" panose="020F0502020204030204" pitchFamily="34" charset="0"/>
                <a:cs typeface="Calibri" panose="020F0502020204030204" pitchFamily="34" charset="0"/>
              </a:rPr>
              <a:t>süt mandası kapasiteli tesis</a:t>
            </a:r>
          </a:p>
          <a:p>
            <a:pPr>
              <a:defRPr/>
            </a:pPr>
            <a:endParaRPr lang="tr-TR" sz="1400" dirty="0">
              <a:latin typeface="Calibri" panose="020F0502020204030204" pitchFamily="34" charset="0"/>
              <a:cs typeface="Calibri" panose="020F0502020204030204" pitchFamily="34" charset="0"/>
            </a:endParaRPr>
          </a:p>
          <a:p>
            <a:pPr>
              <a:defRPr/>
            </a:pPr>
            <a:r>
              <a:rPr lang="tr-TR" sz="1400" b="1" i="1" u="sng" dirty="0">
                <a:solidFill>
                  <a:srgbClr val="0070C0"/>
                </a:solidFill>
                <a:latin typeface="Calibri" panose="020F0502020204030204" pitchFamily="34" charset="0"/>
                <a:cs typeface="Calibri" panose="020F0502020204030204" pitchFamily="34" charset="0"/>
              </a:rPr>
              <a:t>Damızlık (Sütçü, Etçi) Büyükbaş İşletmelerde bulunması zorunlu olan alan ve ekipmanlar</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Doğumhane,</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Buzağı Kulübesi,</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Revir,</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Genç Hayvan Bölümü,</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Sağım Ünitesi</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Dezenfeksiyon Alanı,</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Gübre Çukuru ve yem deposu (sundurma tarzı)</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Gübre sıyırıcı, gübre karıştırıcı, gübre pompası</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Bilgisayarlı sürü yönetimine sahip sağım ünitesi veya komple sistem süt sağım ünitesi</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Süt soğutma ve depolama tankı</a:t>
            </a:r>
          </a:p>
          <a:p>
            <a:pPr marL="742950" lvl="1" indent="-285750">
              <a:buFont typeface="Wingdings" panose="05000000000000000000" pitchFamily="2" charset="2"/>
              <a:buChar char="Ø"/>
              <a:defRPr/>
            </a:pPr>
            <a:r>
              <a:rPr lang="tr-TR" sz="1400" dirty="0">
                <a:latin typeface="Calibri" panose="020F0502020204030204" pitchFamily="34" charset="0"/>
                <a:cs typeface="Calibri" panose="020F0502020204030204" pitchFamily="34" charset="0"/>
              </a:rPr>
              <a:t>Otomatik suluk</a:t>
            </a:r>
          </a:p>
          <a:p>
            <a:pPr marL="742950" lvl="1" indent="-285750">
              <a:buFont typeface="Wingdings" panose="05000000000000000000" pitchFamily="2" charset="2"/>
              <a:buChar char="Ø"/>
              <a:defRPr/>
            </a:pPr>
            <a:endParaRPr lang="tr-TR" sz="1400" b="1" i="1" dirty="0">
              <a:solidFill>
                <a:srgbClr val="0070C0"/>
              </a:solidFill>
              <a:latin typeface="Calibri" panose="020F0502020204030204" pitchFamily="34" charset="0"/>
              <a:cs typeface="Calibri" panose="020F0502020204030204" pitchFamily="34" charset="0"/>
            </a:endParaRPr>
          </a:p>
          <a:p>
            <a:pPr>
              <a:defRPr/>
            </a:pPr>
            <a:r>
              <a:rPr lang="tr-TR" altLang="tr-TR" sz="1400" b="1" i="1" u="sng" dirty="0">
                <a:solidFill>
                  <a:srgbClr val="0070C0"/>
                </a:solidFill>
                <a:latin typeface="Calibri" panose="020F0502020204030204" pitchFamily="34" charset="0"/>
                <a:cs typeface="Calibri" panose="020F0502020204030204" pitchFamily="34" charset="0"/>
              </a:rPr>
              <a:t>Damızlık (Sütçü, Etçi) Büyükbaş İşletmelerde bulunması zorunlu olmayan alan ve ekipmanlar</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Silaj çukuru</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Buzağı bakım ünitesi</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Hayvan bakım aracı(</a:t>
            </a:r>
            <a:r>
              <a:rPr lang="tr-TR" altLang="tr-TR" sz="1400" dirty="0" err="1">
                <a:latin typeface="Calibri" panose="020F0502020204030204" pitchFamily="34" charset="0"/>
                <a:cs typeface="Calibri" panose="020F0502020204030204" pitchFamily="34" charset="0"/>
              </a:rPr>
              <a:t>travay</a:t>
            </a:r>
            <a:r>
              <a:rPr lang="tr-TR" altLang="tr-TR" sz="1400" dirty="0">
                <a:latin typeface="Calibri" panose="020F0502020204030204" pitchFamily="34" charset="0"/>
                <a:cs typeface="Calibri" panose="020F0502020204030204" pitchFamily="34" charset="0"/>
              </a:rPr>
              <a:t>)</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Padok</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Havalandırma ve serinletme fanları</a:t>
            </a:r>
          </a:p>
          <a:p>
            <a:pPr marL="742950" lvl="1" indent="-285750" algn="just">
              <a:buFont typeface="Wingdings" panose="05000000000000000000" pitchFamily="2" charset="2"/>
              <a:buChar char="Ø"/>
              <a:defRPr/>
            </a:pPr>
            <a:r>
              <a:rPr lang="tr-TR" altLang="tr-TR" sz="1400" dirty="0">
                <a:latin typeface="Calibri" panose="020F0502020204030204" pitchFamily="34" charset="0"/>
                <a:cs typeface="Calibri" panose="020F0502020204030204" pitchFamily="34" charset="0"/>
              </a:rPr>
              <a:t>Otomatik hayvan kaşıma fırçası </a:t>
            </a:r>
            <a:endParaRPr lang="tr-TR" sz="1400" dirty="0">
              <a:latin typeface="Calibri" panose="020F0502020204030204" pitchFamily="34" charset="0"/>
              <a:cs typeface="Calibri" panose="020F0502020204030204" pitchFamily="34" charset="0"/>
            </a:endParaRPr>
          </a:p>
        </p:txBody>
      </p:sp>
      <p:sp>
        <p:nvSpPr>
          <p:cNvPr id="9" name="3 Altbilgi Yer Tutucusu">
            <a:extLst>
              <a:ext uri="{FF2B5EF4-FFF2-40B4-BE49-F238E27FC236}">
                <a16:creationId xmlns:a16="http://schemas.microsoft.com/office/drawing/2014/main" id="{EC22DB42-E310-44ED-88CD-8F398CB1AC0F}"/>
              </a:ext>
            </a:extLst>
          </p:cNvPr>
          <p:cNvSpPr>
            <a:spLocks noGrp="1"/>
          </p:cNvSpPr>
          <p:nvPr>
            <p:ph type="ftr" sz="quarter" idx="11"/>
          </p:nvPr>
        </p:nvSpPr>
        <p:spPr>
          <a:xfrm>
            <a:off x="685800" y="6453386"/>
            <a:ext cx="11506200" cy="404614"/>
          </a:xfrm>
        </p:spPr>
        <p:txBody>
          <a:bodyPr/>
          <a:lstStyle/>
          <a:p>
            <a:pPr algn="ctr">
              <a:defRPr/>
            </a:pPr>
            <a:r>
              <a:rPr lang="tr-TR" b="1" dirty="0">
                <a:solidFill>
                  <a:srgbClr val="002060"/>
                </a:solidFill>
                <a:effectLst>
                  <a:outerShdw blurRad="38100" dist="38100" dir="2700000" algn="tl">
                    <a:srgbClr val="000000">
                      <a:alpha val="43137"/>
                    </a:srgbClr>
                  </a:outerShdw>
                </a:effectLst>
              </a:rPr>
              <a:t>ABYMM &amp; DANIŞMANLIK</a:t>
            </a:r>
          </a:p>
        </p:txBody>
      </p:sp>
      <p:sp>
        <p:nvSpPr>
          <p:cNvPr id="10" name="Başlık 1">
            <a:extLst>
              <a:ext uri="{FF2B5EF4-FFF2-40B4-BE49-F238E27FC236}">
                <a16:creationId xmlns:a16="http://schemas.microsoft.com/office/drawing/2014/main" id="{3202FFC7-F863-4A5C-A574-0CD45764BDE0}"/>
              </a:ext>
            </a:extLst>
          </p:cNvPr>
          <p:cNvSpPr txBox="1">
            <a:spLocks/>
          </p:cNvSpPr>
          <p:nvPr/>
        </p:nvSpPr>
        <p:spPr>
          <a:xfrm>
            <a:off x="685800" y="0"/>
            <a:ext cx="11506199" cy="785727"/>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tr-TR" sz="2800" b="1" i="1" dirty="0">
                <a:solidFill>
                  <a:srgbClr val="002060"/>
                </a:solidFill>
                <a:effectLst>
                  <a:outerShdw blurRad="38100" dist="38100" dir="2700000" algn="tl">
                    <a:srgbClr val="000000">
                      <a:alpha val="43137"/>
                    </a:srgbClr>
                  </a:outerShdw>
                </a:effectLst>
              </a:rPr>
              <a:t>TARIMSAL EKONOMİK YATIRIM KONULARI </a:t>
            </a:r>
          </a:p>
          <a:p>
            <a:pPr algn="ctr"/>
            <a:r>
              <a:rPr lang="tr-TR" sz="1800" b="1" i="1" dirty="0">
                <a:solidFill>
                  <a:srgbClr val="7030A0"/>
                </a:solidFill>
                <a:effectLst>
                  <a:outerShdw blurRad="38100" dist="38100" dir="2700000" algn="tl">
                    <a:srgbClr val="000000">
                      <a:alpha val="43137"/>
                    </a:srgbClr>
                  </a:outerShdw>
                </a:effectLst>
              </a:rPr>
              <a:t>TARIMSAL ÜRETİME YÖNELİK SABİT YATIRIMLAR </a:t>
            </a:r>
          </a:p>
        </p:txBody>
      </p:sp>
    </p:spTree>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TM10001105[[fn=Kırpma]]</Template>
  <TotalTime>299</TotalTime>
  <Words>6681</Words>
  <Application>Microsoft Office PowerPoint</Application>
  <PresentationFormat>Geniş ekran</PresentationFormat>
  <Paragraphs>665</Paragraphs>
  <Slides>43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43</vt:i4>
      </vt:variant>
    </vt:vector>
  </HeadingPairs>
  <TitlesOfParts>
    <vt:vector size="49" baseType="lpstr">
      <vt:lpstr>Arial</vt:lpstr>
      <vt:lpstr>Calibri</vt:lpstr>
      <vt:lpstr>Franklin Gothic Book</vt:lpstr>
      <vt:lpstr>Times New Roman</vt:lpstr>
      <vt:lpstr>Wingdings</vt:lpstr>
      <vt:lpstr>Kırpma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GÜLÇİN GÖKÇEYREK</dc:creator>
  <cp:lastModifiedBy>GÜLÇİN GÖKÇEYREK</cp:lastModifiedBy>
  <cp:revision>4</cp:revision>
  <cp:lastPrinted>2021-11-11T11:02:13Z</cp:lastPrinted>
  <dcterms:created xsi:type="dcterms:W3CDTF">2021-11-11T08:22:55Z</dcterms:created>
  <dcterms:modified xsi:type="dcterms:W3CDTF">2021-11-11T13:21:58Z</dcterms:modified>
</cp:coreProperties>
</file>